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handoutMasterIdLst>
    <p:handoutMasterId r:id="rId30"/>
  </p:handoutMasterIdLst>
  <p:sldIdLst>
    <p:sldId id="258" r:id="rId2"/>
    <p:sldId id="468" r:id="rId3"/>
    <p:sldId id="469" r:id="rId4"/>
    <p:sldId id="470" r:id="rId5"/>
    <p:sldId id="471" r:id="rId6"/>
    <p:sldId id="472" r:id="rId7"/>
    <p:sldId id="473" r:id="rId8"/>
    <p:sldId id="474" r:id="rId9"/>
    <p:sldId id="475" r:id="rId10"/>
    <p:sldId id="476" r:id="rId11"/>
    <p:sldId id="477" r:id="rId12"/>
    <p:sldId id="478" r:id="rId13"/>
    <p:sldId id="479" r:id="rId14"/>
    <p:sldId id="480" r:id="rId15"/>
    <p:sldId id="481" r:id="rId16"/>
    <p:sldId id="482" r:id="rId17"/>
    <p:sldId id="483" r:id="rId18"/>
    <p:sldId id="484" r:id="rId19"/>
    <p:sldId id="485" r:id="rId20"/>
    <p:sldId id="486" r:id="rId21"/>
    <p:sldId id="487" r:id="rId22"/>
    <p:sldId id="488" r:id="rId23"/>
    <p:sldId id="489" r:id="rId24"/>
    <p:sldId id="490" r:id="rId25"/>
    <p:sldId id="491" r:id="rId26"/>
    <p:sldId id="492" r:id="rId27"/>
    <p:sldId id="385" r:id="rId28"/>
  </p:sldIdLst>
  <p:sldSz cx="9144000" cy="5143500" type="screen16x9"/>
  <p:notesSz cx="6858000" cy="9144000"/>
  <p:defaultTex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4496FA"/>
    <a:srgbClr val="2E88DA"/>
    <a:srgbClr val="2E2E2E"/>
    <a:srgbClr val="79848F"/>
    <a:srgbClr val="84BAFC"/>
    <a:srgbClr val="2276BF"/>
    <a:srgbClr val="D2D2D2"/>
    <a:srgbClr val="C8C8C8"/>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7"/>
    <p:restoredTop sz="95139" autoAdjust="0"/>
  </p:normalViewPr>
  <p:slideViewPr>
    <p:cSldViewPr>
      <p:cViewPr varScale="1">
        <p:scale>
          <a:sx n="90" d="100"/>
          <a:sy n="90" d="100"/>
        </p:scale>
        <p:origin x="702" y="66"/>
      </p:cViewPr>
      <p:guideLst>
        <p:guide orient="horz" pos="1620"/>
        <p:guide pos="2880"/>
      </p:guideLst>
    </p:cSldViewPr>
  </p:slideViewPr>
  <p:notesTextViewPr>
    <p:cViewPr>
      <p:scale>
        <a:sx n="100" d="100"/>
        <a:sy n="100" d="100"/>
      </p:scale>
      <p:origin x="0" y="0"/>
    </p:cViewPr>
  </p:notesTextViewPr>
  <p:notesViewPr>
    <p:cSldViewPr>
      <p:cViewPr varScale="1">
        <p:scale>
          <a:sx n="120" d="100"/>
          <a:sy n="120" d="100"/>
        </p:scale>
        <p:origin x="38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11649D-7942-6D44-A605-D8AD3FFC4148}" type="datetimeFigureOut">
              <a:rPr lang="en-US" smtClean="0"/>
              <a:t>7/4/2018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7A84F7-ED2F-6A49-BFA4-C158FEEE1215}" type="slidenum">
              <a:rPr lang="en-US" smtClean="0"/>
              <a:t>‹#›</a:t>
            </a:fld>
            <a:endParaRPr lang="en-US"/>
          </a:p>
        </p:txBody>
      </p:sp>
    </p:spTree>
    <p:extLst>
      <p:ext uri="{BB962C8B-B14F-4D97-AF65-F5344CB8AC3E}">
        <p14:creationId xmlns:p14="http://schemas.microsoft.com/office/powerpoint/2010/main" val="1469262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85A59D-70F8-D247-82DD-BA5A6D366B3E}" type="datetimeFigureOut">
              <a:rPr lang="en-US" smtClean="0"/>
              <a:t>7/4/2018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A35223-E47F-1946-8A6D-4B121950ACDE}" type="slidenum">
              <a:rPr lang="en-US" smtClean="0"/>
              <a:t>‹#›</a:t>
            </a:fld>
            <a:endParaRPr lang="en-US"/>
          </a:p>
        </p:txBody>
      </p:sp>
    </p:spTree>
    <p:extLst>
      <p:ext uri="{BB962C8B-B14F-4D97-AF65-F5344CB8AC3E}">
        <p14:creationId xmlns:p14="http://schemas.microsoft.com/office/powerpoint/2010/main" val="39196526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3</a:t>
            </a:fld>
            <a:endParaRPr lang="en-US"/>
          </a:p>
        </p:txBody>
      </p:sp>
    </p:spTree>
    <p:extLst>
      <p:ext uri="{BB962C8B-B14F-4D97-AF65-F5344CB8AC3E}">
        <p14:creationId xmlns:p14="http://schemas.microsoft.com/office/powerpoint/2010/main" val="322641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10</a:t>
            </a:fld>
            <a:endParaRPr lang="en-US"/>
          </a:p>
        </p:txBody>
      </p:sp>
    </p:spTree>
    <p:extLst>
      <p:ext uri="{BB962C8B-B14F-4D97-AF65-F5344CB8AC3E}">
        <p14:creationId xmlns:p14="http://schemas.microsoft.com/office/powerpoint/2010/main" val="390712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Anh ơi,</a:t>
            </a:r>
            <a:r>
              <a:rPr lang="en-US" baseline="0" smtClean="0"/>
              <a:t> sau chữ by là có logo nhé!</a:t>
            </a:r>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14</a:t>
            </a:fld>
            <a:endParaRPr lang="en-US"/>
          </a:p>
        </p:txBody>
      </p:sp>
    </p:spTree>
    <p:extLst>
      <p:ext uri="{BB962C8B-B14F-4D97-AF65-F5344CB8AC3E}">
        <p14:creationId xmlns:p14="http://schemas.microsoft.com/office/powerpoint/2010/main" val="405740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Anh ơi,</a:t>
            </a:r>
            <a:r>
              <a:rPr lang="en-US" baseline="0" smtClean="0"/>
              <a:t> sau chữ that có logo nhé!</a:t>
            </a:r>
            <a:endParaRPr lang="en-US"/>
          </a:p>
        </p:txBody>
      </p:sp>
      <p:sp>
        <p:nvSpPr>
          <p:cNvPr id="4" name="Slide Number Placeholder 3"/>
          <p:cNvSpPr>
            <a:spLocks noGrp="1"/>
          </p:cNvSpPr>
          <p:nvPr>
            <p:ph type="sldNum" sz="quarter" idx="10"/>
          </p:nvPr>
        </p:nvSpPr>
        <p:spPr/>
        <p:txBody>
          <a:bodyPr/>
          <a:lstStyle/>
          <a:p>
            <a:fld id="{BFA35223-E47F-1946-8A6D-4B121950ACDE}" type="slidenum">
              <a:rPr lang="en-US" smtClean="0"/>
              <a:t>22</a:t>
            </a:fld>
            <a:endParaRPr lang="en-US"/>
          </a:p>
        </p:txBody>
      </p:sp>
    </p:spTree>
    <p:extLst>
      <p:ext uri="{BB962C8B-B14F-4D97-AF65-F5344CB8AC3E}">
        <p14:creationId xmlns:p14="http://schemas.microsoft.com/office/powerpoint/2010/main" val="155826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88579963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Small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002832" y="2062162"/>
            <a:ext cx="3190345" cy="779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8A4A53C-267F-4597-8CDB-C332B807D3A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67133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Small Im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1347788" y="2947987"/>
            <a:ext cx="1347788" cy="1347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AA1B513A-0324-4225-9A11-D385B54DB53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368026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small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567543" y="2112160"/>
            <a:ext cx="5897880" cy="141518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6CB9AC1-FAE0-47EC-9D9D-9D839CB9330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860390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ll Image without footer">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0" y="0"/>
            <a:ext cx="2895269"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76489243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Mocup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760158" y="627534"/>
            <a:ext cx="5620154" cy="285878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9D066BEC-D051-406D-A104-EA16B33785D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7350651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Small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3810000"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4"/>
          </p:nvPr>
        </p:nvSpPr>
        <p:spPr>
          <a:xfrm>
            <a:off x="5382567"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5"/>
          </p:nvPr>
        </p:nvSpPr>
        <p:spPr>
          <a:xfrm>
            <a:off x="6960158" y="1824039"/>
            <a:ext cx="1199886" cy="67746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E2F9C190-5752-4EBD-AFAE-CBF356EBECF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2223434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cup Img">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1230351" y="839449"/>
            <a:ext cx="2575906" cy="372678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3AD11A05-EC24-434B-9FE6-6185A5ECDF6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1566422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ple Img Mockup">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0"/>
          </p:nvPr>
        </p:nvSpPr>
        <p:spPr>
          <a:xfrm>
            <a:off x="2644367" y="2000250"/>
            <a:ext cx="1651408" cy="16478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2644367" y="661392"/>
            <a:ext cx="992386" cy="133776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1E08EB37-12A2-4073-B00B-1FA8CE8A8CB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54253754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Mockup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3036513" y="699543"/>
            <a:ext cx="3855420" cy="260792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09F9338D-AACD-498F-AE24-824AF4CF6F1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0229789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uple Mockup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888760" y="1183034"/>
            <a:ext cx="5381469" cy="129127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5276538" y="1761343"/>
            <a:ext cx="2449186" cy="185128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4C2B567B-FCB9-4A13-A818-600F52BEA80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267829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all footer">
    <p:spTree>
      <p:nvGrpSpPr>
        <p:cNvPr id="1" name=""/>
        <p:cNvGrpSpPr/>
        <p:nvPr/>
      </p:nvGrpSpPr>
      <p:grpSpPr>
        <a:xfrm>
          <a:off x="0" y="0"/>
          <a:ext cx="0" cy="0"/>
          <a:chOff x="0" y="0"/>
          <a:chExt cx="0" cy="0"/>
        </a:xfrm>
      </p:grpSpPr>
      <p:sp>
        <p:nvSpPr>
          <p:cNvPr id="17" name="Rectangle 17">
            <a:extLst>
              <a:ext uri="{FF2B5EF4-FFF2-40B4-BE49-F238E27FC236}">
                <a16:creationId xmlns:a16="http://schemas.microsoft.com/office/drawing/2014/main" xmlns="" id="{2D95BA69-F294-489A-A5E3-9EB17BCBAA5E}"/>
              </a:ext>
            </a:extLst>
          </p:cNvPr>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4" name="Picture 3">
            <a:extLst>
              <a:ext uri="{FF2B5EF4-FFF2-40B4-BE49-F238E27FC236}">
                <a16:creationId xmlns:a16="http://schemas.microsoft.com/office/drawing/2014/main" xmlns="" id="{29454930-4B41-4A0B-958B-2BF8FB9916A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37342865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Mockup 3">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3335312" y="571804"/>
            <a:ext cx="3357796" cy="276350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4883257F-E28D-4923-AC4F-1456B035869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7512243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Couple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2145770" y="1014413"/>
            <a:ext cx="1961535" cy="110669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2434829" y="1689350"/>
            <a:ext cx="1335198" cy="11213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88DBAF59-F1C8-4FF2-8429-22BD955F3B8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9486059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ide Img Bi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004031" y="1645694"/>
            <a:ext cx="7166543" cy="171959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DC07F127-35EF-49AA-A384-505D7F49F31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4202456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Img 3">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859424" y="904875"/>
            <a:ext cx="1985554" cy="198073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BEAFABD3-E72E-4E2A-8DD5-854AAF97ACA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80744498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Small Middle Img">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3314700" y="1466850"/>
            <a:ext cx="1619250" cy="161531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F4EED913-3F85-438A-8464-B1B9E091BEAA}"/>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9942964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6" name="Picture Placeholder 3"/>
          <p:cNvSpPr>
            <a:spLocks noGrp="1"/>
          </p:cNvSpPr>
          <p:nvPr>
            <p:ph type="pic" sz="quarter" idx="10"/>
          </p:nvPr>
        </p:nvSpPr>
        <p:spPr>
          <a:xfrm>
            <a:off x="1462087"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3116364"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4783068"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6437345" y="1843352"/>
            <a:ext cx="1443633" cy="25664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7" name="Picture 16">
            <a:extLst>
              <a:ext uri="{FF2B5EF4-FFF2-40B4-BE49-F238E27FC236}">
                <a16:creationId xmlns:a16="http://schemas.microsoft.com/office/drawing/2014/main" xmlns="" id="{29940954-1370-4340-8AC9-D339733CFBB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036522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1137906" y="1870051"/>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5"/>
          </p:nvPr>
        </p:nvSpPr>
        <p:spPr>
          <a:xfrm>
            <a:off x="4640831" y="1870051"/>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6"/>
          </p:nvPr>
        </p:nvSpPr>
        <p:spPr>
          <a:xfrm>
            <a:off x="2324100" y="3252806"/>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7"/>
          </p:nvPr>
        </p:nvSpPr>
        <p:spPr>
          <a:xfrm>
            <a:off x="5822476" y="3252806"/>
            <a:ext cx="2185459" cy="12309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85EB8651-E37E-4C5D-B7A2-AC46FA5DB3D8}"/>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3795160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4167188" y="1390915"/>
            <a:ext cx="1700808" cy="30236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CC44A2F9-1A64-4884-BEC1-63A71C290C2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2256975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cial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2184201" y="2223492"/>
            <a:ext cx="5715389" cy="13859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CACE3B71-1E6F-41D0-8FCC-5ACDC75B947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8026839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ward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908704" y="2048806"/>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5"/>
          </p:nvPr>
        </p:nvSpPr>
        <p:spPr>
          <a:xfrm>
            <a:off x="3521276" y="2241312"/>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6"/>
          </p:nvPr>
        </p:nvSpPr>
        <p:spPr>
          <a:xfrm>
            <a:off x="6051345" y="2578196"/>
            <a:ext cx="854984" cy="17775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0E7C4069-854A-426D-9877-5BC3FCDC377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6348505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Image without foo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0" name="Footer Placeholder 3"/>
          <p:cNvSpPr>
            <a:spLocks noGrp="1"/>
          </p:cNvSpPr>
          <p:nvPr>
            <p:ph type="ftr" sz="quarter" idx="3"/>
          </p:nvPr>
        </p:nvSpPr>
        <p:spPr>
          <a:xfrm>
            <a:off x="2703380" y="4881348"/>
            <a:ext cx="3740828" cy="194274"/>
          </a:xfrm>
          <a:prstGeom prst="rect">
            <a:avLst/>
          </a:prstGeom>
        </p:spPr>
        <p:txBody>
          <a:bodyPr vert="horz" lIns="91440" tIns="45720" rIns="91440" bIns="45720" rtlCol="0" anchor="ctr"/>
          <a:lstStyle>
            <a:lvl1pPr algn="ctr">
              <a:defRPr sz="800" b="0" i="0">
                <a:solidFill>
                  <a:schemeClr val="tx1">
                    <a:alpha val="50000"/>
                  </a:schemeClr>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96070985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ward p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1013483" y="1514475"/>
            <a:ext cx="7124178" cy="173355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30C6490D-8EE5-4EC5-B557-0BDEC84E99D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57846745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2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7" name="Picture Placeholder 3"/>
          <p:cNvSpPr>
            <a:spLocks noGrp="1"/>
          </p:cNvSpPr>
          <p:nvPr>
            <p:ph type="pic" sz="quarter" idx="14"/>
          </p:nvPr>
        </p:nvSpPr>
        <p:spPr>
          <a:xfrm>
            <a:off x="3888878" y="1583829"/>
            <a:ext cx="2626598" cy="197577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6518902" y="1583829"/>
            <a:ext cx="2626598" cy="197577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38F829F7-0387-4ED5-A13D-1C700E70B8ED}"/>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2624764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BG &amp; Man Img">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7494" y="1839591"/>
            <a:ext cx="9151494" cy="217777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6"/>
          </p:nvPr>
        </p:nvSpPr>
        <p:spPr>
          <a:xfrm>
            <a:off x="3417756" y="472190"/>
            <a:ext cx="2306371" cy="35451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EA1E2D2B-AE16-4776-A9AB-ECCAB928784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52297172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neric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2730066" y="2259720"/>
            <a:ext cx="3678293" cy="206878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16ACFFB-B289-4F9C-8E3A-32C7F7C46769}"/>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4131532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ector Group Mockup">
    <p:spTree>
      <p:nvGrpSpPr>
        <p:cNvPr id="1" name=""/>
        <p:cNvGrpSpPr/>
        <p:nvPr/>
      </p:nvGrpSpPr>
      <p:grpSpPr>
        <a:xfrm>
          <a:off x="0" y="0"/>
          <a:ext cx="0" cy="0"/>
          <a:chOff x="0" y="0"/>
          <a:chExt cx="0" cy="0"/>
        </a:xfrm>
      </p:grpSpPr>
      <p:sp>
        <p:nvSpPr>
          <p:cNvPr id="16" name="Picture Placeholder 3"/>
          <p:cNvSpPr>
            <a:spLocks noGrp="1"/>
          </p:cNvSpPr>
          <p:nvPr>
            <p:ph type="pic" sz="quarter" idx="15"/>
          </p:nvPr>
        </p:nvSpPr>
        <p:spPr>
          <a:xfrm>
            <a:off x="2836279" y="2723525"/>
            <a:ext cx="2996789" cy="168770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4" name="Picture Placeholder 3"/>
          <p:cNvSpPr>
            <a:spLocks noGrp="1"/>
          </p:cNvSpPr>
          <p:nvPr>
            <p:ph type="pic" sz="quarter" idx="16"/>
          </p:nvPr>
        </p:nvSpPr>
        <p:spPr>
          <a:xfrm>
            <a:off x="1641502" y="4243827"/>
            <a:ext cx="1860349" cy="89088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5" name="Picture Placeholder 3"/>
          <p:cNvSpPr>
            <a:spLocks noGrp="1"/>
          </p:cNvSpPr>
          <p:nvPr>
            <p:ph type="pic" sz="quarter" idx="17"/>
          </p:nvPr>
        </p:nvSpPr>
        <p:spPr>
          <a:xfrm>
            <a:off x="5753165" y="4146380"/>
            <a:ext cx="1376405" cy="1006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06" name="Picture Placeholder 3"/>
          <p:cNvSpPr>
            <a:spLocks noGrp="1"/>
          </p:cNvSpPr>
          <p:nvPr>
            <p:ph type="pic" sz="quarter" idx="18"/>
          </p:nvPr>
        </p:nvSpPr>
        <p:spPr>
          <a:xfrm>
            <a:off x="5131041" y="4469441"/>
            <a:ext cx="595992" cy="676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extLst>
      <p:ext uri="{BB962C8B-B14F-4D97-AF65-F5344CB8AC3E}">
        <p14:creationId xmlns:p14="http://schemas.microsoft.com/office/powerpoint/2010/main" val="163141841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eneric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535459" y="1721679"/>
            <a:ext cx="2792627" cy="267812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11D47A13-8033-4192-981D-469E56683B73}"/>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9281951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neric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1" y="1369732"/>
            <a:ext cx="9147585" cy="347205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89E57289-8953-4BD2-B0A6-176A7D2BEC5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8883087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2896307" y="3413760"/>
            <a:ext cx="1218493" cy="12192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0DA55F8-FDEF-40DC-AAE4-59AFCE27EFA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6208842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5"/>
          </p:nvPr>
        </p:nvSpPr>
        <p:spPr>
          <a:xfrm>
            <a:off x="3976687" y="1682795"/>
            <a:ext cx="1201948" cy="120264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B510AE7E-D171-482E-AE18-9B53381FFD7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2175686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4830126" y="1855515"/>
            <a:ext cx="1377633" cy="137843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9886FE4-2330-447B-834B-AFA713EE716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171615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with all footer">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28155" y="12206"/>
            <a:ext cx="9144000" cy="484405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936358C7-948C-4F7B-AD23-C2FBB2A9DDBE}"/>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98723101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3997007" y="2698795"/>
            <a:ext cx="1164274" cy="116494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53013367-BC3E-4B8D-B118-4A2F0A069DA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6127387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fographic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5" name="Picture Placeholder 3"/>
          <p:cNvSpPr>
            <a:spLocks noGrp="1"/>
          </p:cNvSpPr>
          <p:nvPr>
            <p:ph type="pic" sz="quarter" idx="15"/>
          </p:nvPr>
        </p:nvSpPr>
        <p:spPr>
          <a:xfrm>
            <a:off x="0" y="2570813"/>
            <a:ext cx="9144000" cy="2271061"/>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B7CFC6B-BBBB-46A9-8312-3169CE022D0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4667473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w Mockup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11560" y="483518"/>
            <a:ext cx="5184576" cy="427199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BE818003-1D19-473B-AC2C-89E462D0185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8411066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ew Mockup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4527029" y="230019"/>
            <a:ext cx="4116911" cy="492659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6" name="Picture Placeholder 3"/>
          <p:cNvSpPr>
            <a:spLocks noGrp="1"/>
          </p:cNvSpPr>
          <p:nvPr>
            <p:ph type="pic" sz="quarter" idx="14"/>
          </p:nvPr>
        </p:nvSpPr>
        <p:spPr>
          <a:xfrm>
            <a:off x="-14767" y="1688758"/>
            <a:ext cx="2255459" cy="168052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91E24CC6-E2CD-413A-B5D8-514CC554456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3659972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ew Mockup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2723320" y="1059582"/>
            <a:ext cx="3578626" cy="37749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5D4A2BFD-CCE3-49FE-A95B-949D6DAA2558}"/>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88008119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ew Mockup 4">
    <p:spTree>
      <p:nvGrpSpPr>
        <p:cNvPr id="1" name=""/>
        <p:cNvGrpSpPr/>
        <p:nvPr/>
      </p:nvGrpSpPr>
      <p:grpSpPr>
        <a:xfrm>
          <a:off x="0" y="0"/>
          <a:ext cx="0" cy="0"/>
          <a:chOff x="0" y="0"/>
          <a:chExt cx="0" cy="0"/>
        </a:xfrm>
      </p:grpSpPr>
      <p:sp>
        <p:nvSpPr>
          <p:cNvPr id="14" name="Picture Placeholder 3"/>
          <p:cNvSpPr>
            <a:spLocks noGrp="1"/>
          </p:cNvSpPr>
          <p:nvPr>
            <p:ph type="pic" sz="quarter" idx="14"/>
          </p:nvPr>
        </p:nvSpPr>
        <p:spPr>
          <a:xfrm>
            <a:off x="-11231" y="2067694"/>
            <a:ext cx="9158817" cy="1706180"/>
          </a:xfrm>
          <a:prstGeom prst="rect">
            <a:avLst/>
          </a:prstGeom>
        </p:spPr>
        <p:txBody>
          <a:bodyPr/>
          <a:lstStyle>
            <a:lvl1pPr algn="l">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73544"/>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1772506" y="1059582"/>
            <a:ext cx="5591342" cy="377495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016829E8-D15B-43B2-AB84-FFB841EC33B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23843345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ew Mockup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73544"/>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012160" y="627534"/>
            <a:ext cx="4104456" cy="42070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BCCB8134-952F-4993-B263-035B47A26B7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3130890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ew Portfolio 1">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907456" y="872878"/>
            <a:ext cx="6098181" cy="3403847"/>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7282674B-A6F4-4101-BDC4-CBC74A0CF2D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3160242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ew Portfolio 2">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3702249" y="872878"/>
            <a:ext cx="4505325" cy="338658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4" name="Picture 13">
            <a:extLst>
              <a:ext uri="{FF2B5EF4-FFF2-40B4-BE49-F238E27FC236}">
                <a16:creationId xmlns:a16="http://schemas.microsoft.com/office/drawing/2014/main" xmlns="" id="{1BD94755-E377-45BC-B3CF-67AAFA9152F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7257633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ew Portfolio 3">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a:off x="623029" y="537264"/>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623029" y="2580248"/>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3399180" y="537264"/>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3399180" y="2580248"/>
            <a:ext cx="2778838" cy="203739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9" name="Picture Placeholder 3"/>
          <p:cNvSpPr>
            <a:spLocks noGrp="1"/>
          </p:cNvSpPr>
          <p:nvPr>
            <p:ph type="pic" sz="quarter" idx="17"/>
          </p:nvPr>
        </p:nvSpPr>
        <p:spPr>
          <a:xfrm>
            <a:off x="6175332" y="537264"/>
            <a:ext cx="2334354" cy="408416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7" name="Picture 16">
            <a:extLst>
              <a:ext uri="{FF2B5EF4-FFF2-40B4-BE49-F238E27FC236}">
                <a16:creationId xmlns:a16="http://schemas.microsoft.com/office/drawing/2014/main" xmlns="" id="{F7CC98EF-3C59-421F-9D70-C0A81AC631A0}"/>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163344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dex Page">
    <p:spTree>
      <p:nvGrpSpPr>
        <p:cNvPr id="1" name=""/>
        <p:cNvGrpSpPr/>
        <p:nvPr/>
      </p:nvGrpSpPr>
      <p:grpSpPr>
        <a:xfrm>
          <a:off x="0" y="0"/>
          <a:ext cx="0" cy="0"/>
          <a:chOff x="0" y="0"/>
          <a:chExt cx="0" cy="0"/>
        </a:xfrm>
      </p:grpSpPr>
      <p:sp>
        <p:nvSpPr>
          <p:cNvPr id="29" name="Rectangle 17">
            <a:extLst>
              <a:ext uri="{FF2B5EF4-FFF2-40B4-BE49-F238E27FC236}">
                <a16:creationId xmlns:a16="http://schemas.microsoft.com/office/drawing/2014/main" xmlns="" id="{89FFF12E-E21A-487C-B780-AE337250E955}"/>
              </a:ext>
            </a:extLst>
          </p:cNvPr>
          <p:cNvSpPr>
            <a:spLocks/>
          </p:cNvSpPr>
          <p:nvPr userDrawn="1"/>
        </p:nvSpPr>
        <p:spPr bwMode="auto">
          <a:xfrm rot="10800000" flipH="1">
            <a:off x="1" y="4844526"/>
            <a:ext cx="9147586" cy="297628"/>
          </a:xfrm>
          <a:prstGeom prst="rect">
            <a:avLst/>
          </a:prstGeom>
          <a:solidFill>
            <a:srgbClr val="D2D2D2">
              <a:alpha val="89804"/>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982464" y="2917032"/>
            <a:ext cx="2946400" cy="165735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4"/>
          </p:nvPr>
        </p:nvSpPr>
        <p:spPr>
          <a:xfrm>
            <a:off x="5222258"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6212858"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7204075" y="3038475"/>
            <a:ext cx="962642" cy="96678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9" name="Picture 18">
            <a:extLst>
              <a:ext uri="{FF2B5EF4-FFF2-40B4-BE49-F238E27FC236}">
                <a16:creationId xmlns:a16="http://schemas.microsoft.com/office/drawing/2014/main" xmlns="" id="{D1F73E45-CAC4-48D1-AFA9-E3ED611D2D4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6003832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ew Portfolio 4">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3" name="Picture Placeholder 3"/>
          <p:cNvSpPr>
            <a:spLocks noGrp="1"/>
          </p:cNvSpPr>
          <p:nvPr>
            <p:ph type="pic" sz="quarter" idx="10"/>
          </p:nvPr>
        </p:nvSpPr>
        <p:spPr>
          <a:xfrm rot="20733342">
            <a:off x="2741290" y="2848244"/>
            <a:ext cx="1363640" cy="136561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5" name="Picture Placeholder 3"/>
          <p:cNvSpPr>
            <a:spLocks noGrp="1"/>
          </p:cNvSpPr>
          <p:nvPr>
            <p:ph type="pic" sz="quarter" idx="14"/>
          </p:nvPr>
        </p:nvSpPr>
        <p:spPr>
          <a:xfrm rot="1224953">
            <a:off x="3906038" y="1725352"/>
            <a:ext cx="1365171" cy="1360494"/>
          </a:xfrm>
          <a:custGeom>
            <a:avLst/>
            <a:gdLst>
              <a:gd name="connsiteX0" fmla="*/ 0 w 1365171"/>
              <a:gd name="connsiteY0" fmla="*/ 0 h 1359755"/>
              <a:gd name="connsiteX1" fmla="*/ 1365171 w 1365171"/>
              <a:gd name="connsiteY1" fmla="*/ 0 h 1359755"/>
              <a:gd name="connsiteX2" fmla="*/ 1365171 w 1365171"/>
              <a:gd name="connsiteY2" fmla="*/ 1359755 h 1359755"/>
              <a:gd name="connsiteX3" fmla="*/ 0 w 1365171"/>
              <a:gd name="connsiteY3" fmla="*/ 1359755 h 1359755"/>
              <a:gd name="connsiteX4" fmla="*/ 0 w 1365171"/>
              <a:gd name="connsiteY4" fmla="*/ 0 h 1359755"/>
              <a:gd name="connsiteX0" fmla="*/ 0 w 1365171"/>
              <a:gd name="connsiteY0" fmla="*/ 0 h 1370217"/>
              <a:gd name="connsiteX1" fmla="*/ 1365171 w 1365171"/>
              <a:gd name="connsiteY1" fmla="*/ 0 h 1370217"/>
              <a:gd name="connsiteX2" fmla="*/ 1365171 w 1365171"/>
              <a:gd name="connsiteY2" fmla="*/ 1359755 h 1370217"/>
              <a:gd name="connsiteX3" fmla="*/ 528825 w 1365171"/>
              <a:gd name="connsiteY3" fmla="*/ 1370139 h 1370217"/>
              <a:gd name="connsiteX4" fmla="*/ 0 w 1365171"/>
              <a:gd name="connsiteY4" fmla="*/ 1359755 h 1370217"/>
              <a:gd name="connsiteX5" fmla="*/ 0 w 1365171"/>
              <a:gd name="connsiteY5" fmla="*/ 0 h 1370217"/>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0 w 1365171"/>
              <a:gd name="connsiteY4" fmla="*/ 1359755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0 w 1365171"/>
              <a:gd name="connsiteY4" fmla="*/ 1359755 h 1365223"/>
              <a:gd name="connsiteX5" fmla="*/ 0 w 1365171"/>
              <a:gd name="connsiteY5" fmla="*/ 0 h 1365223"/>
              <a:gd name="connsiteX0" fmla="*/ 5469 w 1370640"/>
              <a:gd name="connsiteY0" fmla="*/ 0 h 1365223"/>
              <a:gd name="connsiteX1" fmla="*/ 1370640 w 1370640"/>
              <a:gd name="connsiteY1" fmla="*/ 0 h 1365223"/>
              <a:gd name="connsiteX2" fmla="*/ 1370640 w 1370640"/>
              <a:gd name="connsiteY2" fmla="*/ 1359755 h 1365223"/>
              <a:gd name="connsiteX3" fmla="*/ 513457 w 1370640"/>
              <a:gd name="connsiteY3" fmla="*/ 1365223 h 1365223"/>
              <a:gd name="connsiteX4" fmla="*/ 0 w 1370640"/>
              <a:gd name="connsiteY4" fmla="*/ 1038673 h 1365223"/>
              <a:gd name="connsiteX5" fmla="*/ 5469 w 1370640"/>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745 w 1365171"/>
              <a:gd name="connsiteY4" fmla="*/ 1055367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745 w 1365171"/>
              <a:gd name="connsiteY4" fmla="*/ 1055367 h 1365223"/>
              <a:gd name="connsiteX5" fmla="*/ 0 w 1365171"/>
              <a:gd name="connsiteY5"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33067 w 1365171"/>
              <a:gd name="connsiteY4" fmla="*/ 967039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33067 w 1365171"/>
              <a:gd name="connsiteY4" fmla="*/ 967039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745 w 1365171"/>
              <a:gd name="connsiteY5" fmla="*/ 1055367 h 1365223"/>
              <a:gd name="connsiteX6" fmla="*/ 0 w 1365171"/>
              <a:gd name="connsiteY6" fmla="*/ 0 h 1365223"/>
              <a:gd name="connsiteX0" fmla="*/ 0 w 1365171"/>
              <a:gd name="connsiteY0" fmla="*/ 0 h 1365223"/>
              <a:gd name="connsiteX1" fmla="*/ 1365171 w 1365171"/>
              <a:gd name="connsiteY1" fmla="*/ 0 h 1365223"/>
              <a:gd name="connsiteX2" fmla="*/ 1365171 w 1365171"/>
              <a:gd name="connsiteY2" fmla="*/ 1359755 h 1365223"/>
              <a:gd name="connsiteX3" fmla="*/ 507988 w 1365171"/>
              <a:gd name="connsiteY3" fmla="*/ 1365223 h 1365223"/>
              <a:gd name="connsiteX4" fmla="*/ 203356 w 1365171"/>
              <a:gd name="connsiteY4" fmla="*/ 936676 h 1365223"/>
              <a:gd name="connsiteX5" fmla="*/ 274 w 1365171"/>
              <a:gd name="connsiteY5" fmla="*/ 1041736 h 1365223"/>
              <a:gd name="connsiteX6" fmla="*/ 0 w 1365171"/>
              <a:gd name="connsiteY6" fmla="*/ 0 h 1365223"/>
              <a:gd name="connsiteX0" fmla="*/ 0 w 1365171"/>
              <a:gd name="connsiteY0" fmla="*/ 0 h 1362775"/>
              <a:gd name="connsiteX1" fmla="*/ 1365171 w 1365171"/>
              <a:gd name="connsiteY1" fmla="*/ 0 h 1362775"/>
              <a:gd name="connsiteX2" fmla="*/ 1365171 w 1365171"/>
              <a:gd name="connsiteY2" fmla="*/ 1359755 h 1362775"/>
              <a:gd name="connsiteX3" fmla="*/ 539293 w 1365171"/>
              <a:gd name="connsiteY3" fmla="*/ 1362775 h 1362775"/>
              <a:gd name="connsiteX4" fmla="*/ 203356 w 1365171"/>
              <a:gd name="connsiteY4" fmla="*/ 936676 h 1362775"/>
              <a:gd name="connsiteX5" fmla="*/ 274 w 1365171"/>
              <a:gd name="connsiteY5" fmla="*/ 1041736 h 1362775"/>
              <a:gd name="connsiteX6" fmla="*/ 0 w 1365171"/>
              <a:gd name="connsiteY6" fmla="*/ 0 h 1362775"/>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203356 w 1365171"/>
              <a:gd name="connsiteY4" fmla="*/ 936676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203356 w 1365171"/>
              <a:gd name="connsiteY4" fmla="*/ 936676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 name="connsiteX0" fmla="*/ 0 w 1365171"/>
              <a:gd name="connsiteY0" fmla="*/ 0 h 1360494"/>
              <a:gd name="connsiteX1" fmla="*/ 1365171 w 1365171"/>
              <a:gd name="connsiteY1" fmla="*/ 0 h 1360494"/>
              <a:gd name="connsiteX2" fmla="*/ 1365171 w 1365171"/>
              <a:gd name="connsiteY2" fmla="*/ 1359755 h 1360494"/>
              <a:gd name="connsiteX3" fmla="*/ 518117 w 1365171"/>
              <a:gd name="connsiteY3" fmla="*/ 1360494 h 1360494"/>
              <a:gd name="connsiteX4" fmla="*/ 192628 w 1365171"/>
              <a:gd name="connsiteY4" fmla="*/ 916955 h 1360494"/>
              <a:gd name="connsiteX5" fmla="*/ 274 w 1365171"/>
              <a:gd name="connsiteY5" fmla="*/ 1041736 h 1360494"/>
              <a:gd name="connsiteX6" fmla="*/ 0 w 1365171"/>
              <a:gd name="connsiteY6" fmla="*/ 0 h 136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171" h="1360494">
                <a:moveTo>
                  <a:pt x="0" y="0"/>
                </a:moveTo>
                <a:lnTo>
                  <a:pt x="1365171" y="0"/>
                </a:lnTo>
                <a:lnTo>
                  <a:pt x="1365171" y="1359755"/>
                </a:lnTo>
                <a:lnTo>
                  <a:pt x="518117" y="1360494"/>
                </a:lnTo>
                <a:cubicBezTo>
                  <a:pt x="301821" y="1058384"/>
                  <a:pt x="252916" y="977626"/>
                  <a:pt x="192628" y="916955"/>
                </a:cubicBezTo>
                <a:cubicBezTo>
                  <a:pt x="165319" y="918093"/>
                  <a:pt x="93864" y="967877"/>
                  <a:pt x="274" y="1041736"/>
                </a:cubicBezTo>
                <a:cubicBezTo>
                  <a:pt x="26" y="689947"/>
                  <a:pt x="248" y="351789"/>
                  <a:pt x="0" y="0"/>
                </a:cubicBez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6" name="Picture Placeholder 3"/>
          <p:cNvSpPr>
            <a:spLocks noGrp="1"/>
          </p:cNvSpPr>
          <p:nvPr>
            <p:ph type="pic" sz="quarter" idx="15"/>
          </p:nvPr>
        </p:nvSpPr>
        <p:spPr>
          <a:xfrm rot="20952885">
            <a:off x="2395018" y="943429"/>
            <a:ext cx="1363511" cy="1366206"/>
          </a:xfrm>
          <a:custGeom>
            <a:avLst/>
            <a:gdLst>
              <a:gd name="connsiteX0" fmla="*/ 0 w 1358514"/>
              <a:gd name="connsiteY0" fmla="*/ 0 h 1363740"/>
              <a:gd name="connsiteX1" fmla="*/ 1358514 w 1358514"/>
              <a:gd name="connsiteY1" fmla="*/ 0 h 1363740"/>
              <a:gd name="connsiteX2" fmla="*/ 1358514 w 1358514"/>
              <a:gd name="connsiteY2" fmla="*/ 1363740 h 1363740"/>
              <a:gd name="connsiteX3" fmla="*/ 0 w 1358514"/>
              <a:gd name="connsiteY3" fmla="*/ 1363740 h 1363740"/>
              <a:gd name="connsiteX4" fmla="*/ 0 w 1358514"/>
              <a:gd name="connsiteY4" fmla="*/ 0 h 1363740"/>
              <a:gd name="connsiteX0" fmla="*/ 0 w 1358514"/>
              <a:gd name="connsiteY0" fmla="*/ 0 h 1363740"/>
              <a:gd name="connsiteX1" fmla="*/ 1358514 w 1358514"/>
              <a:gd name="connsiteY1" fmla="*/ 0 h 1363740"/>
              <a:gd name="connsiteX2" fmla="*/ 1358514 w 1358514"/>
              <a:gd name="connsiteY2" fmla="*/ 1363740 h 1363740"/>
              <a:gd name="connsiteX3" fmla="*/ 1199144 w 1358514"/>
              <a:gd name="connsiteY3" fmla="*/ 1362684 h 1363740"/>
              <a:gd name="connsiteX4" fmla="*/ 0 w 1358514"/>
              <a:gd name="connsiteY4" fmla="*/ 1363740 h 1363740"/>
              <a:gd name="connsiteX5" fmla="*/ 0 w 1358514"/>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1498"/>
              <a:gd name="connsiteY0" fmla="*/ 0 h 1363740"/>
              <a:gd name="connsiteX1" fmla="*/ 1358514 w 1361498"/>
              <a:gd name="connsiteY1" fmla="*/ 0 h 1363740"/>
              <a:gd name="connsiteX2" fmla="*/ 1361498 w 1361498"/>
              <a:gd name="connsiteY2" fmla="*/ 1104967 h 1363740"/>
              <a:gd name="connsiteX3" fmla="*/ 1199144 w 1361498"/>
              <a:gd name="connsiteY3" fmla="*/ 1362684 h 1363740"/>
              <a:gd name="connsiteX4" fmla="*/ 0 w 1361498"/>
              <a:gd name="connsiteY4" fmla="*/ 1363740 h 1363740"/>
              <a:gd name="connsiteX5" fmla="*/ 0 w 1361498"/>
              <a:gd name="connsiteY5" fmla="*/ 0 h 1363740"/>
              <a:gd name="connsiteX0" fmla="*/ 0 w 1363511"/>
              <a:gd name="connsiteY0" fmla="*/ 0 h 1363740"/>
              <a:gd name="connsiteX1" fmla="*/ 1358514 w 1363511"/>
              <a:gd name="connsiteY1" fmla="*/ 0 h 1363740"/>
              <a:gd name="connsiteX2" fmla="*/ 1363511 w 1363511"/>
              <a:gd name="connsiteY2" fmla="*/ 1094400 h 1363740"/>
              <a:gd name="connsiteX3" fmla="*/ 1199144 w 1363511"/>
              <a:gd name="connsiteY3" fmla="*/ 1362684 h 1363740"/>
              <a:gd name="connsiteX4" fmla="*/ 0 w 1363511"/>
              <a:gd name="connsiteY4" fmla="*/ 1363740 h 1363740"/>
              <a:gd name="connsiteX5" fmla="*/ 0 w 1363511"/>
              <a:gd name="connsiteY5" fmla="*/ 0 h 1363740"/>
              <a:gd name="connsiteX0" fmla="*/ 0 w 1363511"/>
              <a:gd name="connsiteY0" fmla="*/ 0 h 1366206"/>
              <a:gd name="connsiteX1" fmla="*/ 1358514 w 1363511"/>
              <a:gd name="connsiteY1" fmla="*/ 0 h 1366206"/>
              <a:gd name="connsiteX2" fmla="*/ 1363511 w 1363511"/>
              <a:gd name="connsiteY2" fmla="*/ 1094400 h 1366206"/>
              <a:gd name="connsiteX3" fmla="*/ 1198473 w 1363511"/>
              <a:gd name="connsiteY3" fmla="*/ 1366206 h 1366206"/>
              <a:gd name="connsiteX4" fmla="*/ 0 w 1363511"/>
              <a:gd name="connsiteY4" fmla="*/ 1363740 h 1366206"/>
              <a:gd name="connsiteX5" fmla="*/ 0 w 1363511"/>
              <a:gd name="connsiteY5" fmla="*/ 0 h 1366206"/>
              <a:gd name="connsiteX0" fmla="*/ 0 w 1363511"/>
              <a:gd name="connsiteY0" fmla="*/ 0 h 1366206"/>
              <a:gd name="connsiteX1" fmla="*/ 1358514 w 1363511"/>
              <a:gd name="connsiteY1" fmla="*/ 0 h 1366206"/>
              <a:gd name="connsiteX2" fmla="*/ 1363511 w 1363511"/>
              <a:gd name="connsiteY2" fmla="*/ 1094400 h 1366206"/>
              <a:gd name="connsiteX3" fmla="*/ 1198473 w 1363511"/>
              <a:gd name="connsiteY3" fmla="*/ 1366206 h 1366206"/>
              <a:gd name="connsiteX4" fmla="*/ 0 w 1363511"/>
              <a:gd name="connsiteY4" fmla="*/ 1363740 h 1366206"/>
              <a:gd name="connsiteX5" fmla="*/ 0 w 1363511"/>
              <a:gd name="connsiteY5" fmla="*/ 0 h 136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511" h="1366206">
                <a:moveTo>
                  <a:pt x="0" y="0"/>
                </a:moveTo>
                <a:lnTo>
                  <a:pt x="1358514" y="0"/>
                </a:lnTo>
                <a:cubicBezTo>
                  <a:pt x="1359509" y="368322"/>
                  <a:pt x="1362516" y="726078"/>
                  <a:pt x="1363511" y="1094400"/>
                </a:cubicBezTo>
                <a:cubicBezTo>
                  <a:pt x="1317230" y="1151086"/>
                  <a:pt x="1276460" y="1238901"/>
                  <a:pt x="1198473" y="1366206"/>
                </a:cubicBezTo>
                <a:lnTo>
                  <a:pt x="0" y="1363740"/>
                </a:lnTo>
                <a:lnTo>
                  <a:pt x="0" y="0"/>
                </a:ln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7" name="Picture Placeholder 3"/>
          <p:cNvSpPr>
            <a:spLocks noGrp="1"/>
          </p:cNvSpPr>
          <p:nvPr>
            <p:ph type="pic" sz="quarter" idx="16"/>
          </p:nvPr>
        </p:nvSpPr>
        <p:spPr>
          <a:xfrm rot="641361">
            <a:off x="1069013" y="1571946"/>
            <a:ext cx="1354280" cy="1367649"/>
          </a:xfrm>
          <a:custGeom>
            <a:avLst/>
            <a:gdLst>
              <a:gd name="connsiteX0" fmla="*/ 0 w 1354082"/>
              <a:gd name="connsiteY0" fmla="*/ 0 h 1362713"/>
              <a:gd name="connsiteX1" fmla="*/ 1354082 w 1354082"/>
              <a:gd name="connsiteY1" fmla="*/ 0 h 1362713"/>
              <a:gd name="connsiteX2" fmla="*/ 1354082 w 1354082"/>
              <a:gd name="connsiteY2" fmla="*/ 1362713 h 1362713"/>
              <a:gd name="connsiteX3" fmla="*/ 0 w 1354082"/>
              <a:gd name="connsiteY3" fmla="*/ 1362713 h 1362713"/>
              <a:gd name="connsiteX4" fmla="*/ 0 w 1354082"/>
              <a:gd name="connsiteY4" fmla="*/ 0 h 1362713"/>
              <a:gd name="connsiteX0" fmla="*/ 0 w 1354082"/>
              <a:gd name="connsiteY0" fmla="*/ 0 h 1362713"/>
              <a:gd name="connsiteX1" fmla="*/ 971109 w 1354082"/>
              <a:gd name="connsiteY1" fmla="*/ 145 h 1362713"/>
              <a:gd name="connsiteX2" fmla="*/ 1354082 w 1354082"/>
              <a:gd name="connsiteY2" fmla="*/ 0 h 1362713"/>
              <a:gd name="connsiteX3" fmla="*/ 1354082 w 1354082"/>
              <a:gd name="connsiteY3" fmla="*/ 1362713 h 1362713"/>
              <a:gd name="connsiteX4" fmla="*/ 0 w 1354082"/>
              <a:gd name="connsiteY4" fmla="*/ 1362713 h 1362713"/>
              <a:gd name="connsiteX5" fmla="*/ 0 w 1354082"/>
              <a:gd name="connsiteY5" fmla="*/ 0 h 1362713"/>
              <a:gd name="connsiteX0" fmla="*/ 0 w 1356793"/>
              <a:gd name="connsiteY0" fmla="*/ 0 h 1362713"/>
              <a:gd name="connsiteX1" fmla="*/ 971109 w 1356793"/>
              <a:gd name="connsiteY1" fmla="*/ 145 h 1362713"/>
              <a:gd name="connsiteX2" fmla="*/ 1356793 w 1356793"/>
              <a:gd name="connsiteY2" fmla="*/ 921257 h 1362713"/>
              <a:gd name="connsiteX3" fmla="*/ 1354082 w 1356793"/>
              <a:gd name="connsiteY3" fmla="*/ 1362713 h 1362713"/>
              <a:gd name="connsiteX4" fmla="*/ 0 w 1356793"/>
              <a:gd name="connsiteY4" fmla="*/ 1362713 h 1362713"/>
              <a:gd name="connsiteX5" fmla="*/ 0 w 1356793"/>
              <a:gd name="connsiteY5" fmla="*/ 0 h 1362713"/>
              <a:gd name="connsiteX0" fmla="*/ 0 w 1356793"/>
              <a:gd name="connsiteY0" fmla="*/ 4936 h 1367649"/>
              <a:gd name="connsiteX1" fmla="*/ 980228 w 1356793"/>
              <a:gd name="connsiteY1" fmla="*/ 0 h 1367649"/>
              <a:gd name="connsiteX2" fmla="*/ 1356793 w 1356793"/>
              <a:gd name="connsiteY2" fmla="*/ 926193 h 1367649"/>
              <a:gd name="connsiteX3" fmla="*/ 1354082 w 1356793"/>
              <a:gd name="connsiteY3" fmla="*/ 1367649 h 1367649"/>
              <a:gd name="connsiteX4" fmla="*/ 0 w 1356793"/>
              <a:gd name="connsiteY4" fmla="*/ 1367649 h 1367649"/>
              <a:gd name="connsiteX5" fmla="*/ 0 w 1356793"/>
              <a:gd name="connsiteY5" fmla="*/ 4936 h 1367649"/>
              <a:gd name="connsiteX0" fmla="*/ 0 w 1354280"/>
              <a:gd name="connsiteY0" fmla="*/ 4936 h 1367649"/>
              <a:gd name="connsiteX1" fmla="*/ 980228 w 1354280"/>
              <a:gd name="connsiteY1" fmla="*/ 0 h 1367649"/>
              <a:gd name="connsiteX2" fmla="*/ 1353367 w 1354280"/>
              <a:gd name="connsiteY2" fmla="*/ 943636 h 1367649"/>
              <a:gd name="connsiteX3" fmla="*/ 1354082 w 1354280"/>
              <a:gd name="connsiteY3" fmla="*/ 1367649 h 1367649"/>
              <a:gd name="connsiteX4" fmla="*/ 0 w 1354280"/>
              <a:gd name="connsiteY4" fmla="*/ 1367649 h 1367649"/>
              <a:gd name="connsiteX5" fmla="*/ 0 w 1354280"/>
              <a:gd name="connsiteY5" fmla="*/ 4936 h 136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4280" h="1367649">
                <a:moveTo>
                  <a:pt x="0" y="4936"/>
                </a:moveTo>
                <a:lnTo>
                  <a:pt x="980228" y="0"/>
                </a:lnTo>
                <a:lnTo>
                  <a:pt x="1353367" y="943636"/>
                </a:lnTo>
                <a:cubicBezTo>
                  <a:pt x="1352463" y="1090788"/>
                  <a:pt x="1354986" y="1220497"/>
                  <a:pt x="1354082" y="1367649"/>
                </a:cubicBezTo>
                <a:lnTo>
                  <a:pt x="0" y="1367649"/>
                </a:lnTo>
                <a:lnTo>
                  <a:pt x="0" y="4936"/>
                </a:lnTo>
                <a:close/>
              </a:path>
            </a:pathLst>
          </a:cu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F0948CA0-8624-4F85-8E70-D616670FDF5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71263341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ew Portfolio 5">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0" name="Picture Placeholder 3"/>
          <p:cNvSpPr>
            <a:spLocks noGrp="1"/>
          </p:cNvSpPr>
          <p:nvPr>
            <p:ph type="pic" sz="quarter" idx="10"/>
          </p:nvPr>
        </p:nvSpPr>
        <p:spPr>
          <a:xfrm>
            <a:off x="788108" y="741682"/>
            <a:ext cx="3656476" cy="366542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4"/>
          </p:nvPr>
        </p:nvSpPr>
        <p:spPr>
          <a:xfrm>
            <a:off x="4498173" y="741682"/>
            <a:ext cx="4653321" cy="1154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5"/>
          </p:nvPr>
        </p:nvSpPr>
        <p:spPr>
          <a:xfrm>
            <a:off x="4498173" y="1948390"/>
            <a:ext cx="4653321" cy="1154574"/>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6"/>
          </p:nvPr>
        </p:nvSpPr>
        <p:spPr>
          <a:xfrm>
            <a:off x="4498173" y="3155098"/>
            <a:ext cx="1250555"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4" name="Picture Placeholder 3"/>
          <p:cNvSpPr>
            <a:spLocks noGrp="1"/>
          </p:cNvSpPr>
          <p:nvPr>
            <p:ph type="pic" sz="quarter" idx="17"/>
          </p:nvPr>
        </p:nvSpPr>
        <p:spPr>
          <a:xfrm>
            <a:off x="5817307" y="3155098"/>
            <a:ext cx="1250555"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6" name="Picture Placeholder 3"/>
          <p:cNvSpPr>
            <a:spLocks noGrp="1"/>
          </p:cNvSpPr>
          <p:nvPr>
            <p:ph type="pic" sz="quarter" idx="18"/>
          </p:nvPr>
        </p:nvSpPr>
        <p:spPr>
          <a:xfrm>
            <a:off x="7128946" y="3155098"/>
            <a:ext cx="2034104" cy="1252009"/>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8" name="Picture 17">
            <a:extLst>
              <a:ext uri="{FF2B5EF4-FFF2-40B4-BE49-F238E27FC236}">
                <a16:creationId xmlns:a16="http://schemas.microsoft.com/office/drawing/2014/main" xmlns="" id="{9E49417B-0BAB-499A-AEFA-DD27B31046D4}"/>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05934423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ew Portfolio 6">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953448" y="764380"/>
            <a:ext cx="1924664" cy="344785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0" name="Picture Placeholder 3"/>
          <p:cNvSpPr>
            <a:spLocks noGrp="1"/>
          </p:cNvSpPr>
          <p:nvPr>
            <p:ph type="pic" sz="quarter" idx="14"/>
          </p:nvPr>
        </p:nvSpPr>
        <p:spPr>
          <a:xfrm>
            <a:off x="2959453" y="-14990"/>
            <a:ext cx="1650022" cy="29372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1" name="Picture Placeholder 3"/>
          <p:cNvSpPr>
            <a:spLocks noGrp="1"/>
          </p:cNvSpPr>
          <p:nvPr>
            <p:ph type="pic" sz="quarter" idx="15"/>
          </p:nvPr>
        </p:nvSpPr>
        <p:spPr>
          <a:xfrm>
            <a:off x="2959452" y="2998034"/>
            <a:ext cx="4910383" cy="121420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2" name="Picture Placeholder 3"/>
          <p:cNvSpPr>
            <a:spLocks noGrp="1"/>
          </p:cNvSpPr>
          <p:nvPr>
            <p:ph type="pic" sz="quarter" idx="16"/>
          </p:nvPr>
        </p:nvSpPr>
        <p:spPr>
          <a:xfrm>
            <a:off x="4683322" y="1371600"/>
            <a:ext cx="1552586" cy="155064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3" name="Picture Placeholder 3"/>
          <p:cNvSpPr>
            <a:spLocks noGrp="1"/>
          </p:cNvSpPr>
          <p:nvPr>
            <p:ph type="pic" sz="quarter" idx="17"/>
          </p:nvPr>
        </p:nvSpPr>
        <p:spPr>
          <a:xfrm>
            <a:off x="4683322" y="-14990"/>
            <a:ext cx="1552586" cy="13183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44" name="Picture Placeholder 3"/>
          <p:cNvSpPr>
            <a:spLocks noGrp="1"/>
          </p:cNvSpPr>
          <p:nvPr>
            <p:ph type="pic" sz="quarter" idx="18"/>
          </p:nvPr>
        </p:nvSpPr>
        <p:spPr>
          <a:xfrm>
            <a:off x="6309755" y="1371600"/>
            <a:ext cx="1552586" cy="155064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8" name="Picture 17">
            <a:extLst>
              <a:ext uri="{FF2B5EF4-FFF2-40B4-BE49-F238E27FC236}">
                <a16:creationId xmlns:a16="http://schemas.microsoft.com/office/drawing/2014/main" xmlns="" id="{6F3126CC-6422-49D4-8CA5-FEC53C50680F}"/>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4017033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ew Portfolio 7">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3048596" y="857846"/>
            <a:ext cx="6110394" cy="34242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43C56F2F-9E20-4344-BE70-385F2E0A8541}"/>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4653314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New Portfolio 7">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711164" y="592111"/>
            <a:ext cx="359101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4"/>
          </p:nvPr>
        </p:nvSpPr>
        <p:spPr>
          <a:xfrm>
            <a:off x="4356387" y="592111"/>
            <a:ext cx="201166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6" name="Picture Placeholder 3"/>
          <p:cNvSpPr>
            <a:spLocks noGrp="1"/>
          </p:cNvSpPr>
          <p:nvPr>
            <p:ph type="pic" sz="quarter" idx="15"/>
          </p:nvPr>
        </p:nvSpPr>
        <p:spPr>
          <a:xfrm>
            <a:off x="6419968" y="592111"/>
            <a:ext cx="2011663" cy="2008682"/>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6"/>
          </p:nvPr>
        </p:nvSpPr>
        <p:spPr>
          <a:xfrm>
            <a:off x="711164" y="2653399"/>
            <a:ext cx="7718174" cy="1911106"/>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B552CAAE-9FD9-4EFE-BB8E-987FC85BEDD5}"/>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61048650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New Portfolio 9">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9" name="Picture Placeholder 3"/>
          <p:cNvSpPr>
            <a:spLocks noGrp="1"/>
          </p:cNvSpPr>
          <p:nvPr>
            <p:ph type="pic" sz="quarter" idx="10"/>
          </p:nvPr>
        </p:nvSpPr>
        <p:spPr>
          <a:xfrm>
            <a:off x="2653384" y="606392"/>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4"/>
          </p:nvPr>
        </p:nvSpPr>
        <p:spPr>
          <a:xfrm>
            <a:off x="742082" y="2524569"/>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3" name="Picture Placeholder 3"/>
          <p:cNvSpPr>
            <a:spLocks noGrp="1"/>
          </p:cNvSpPr>
          <p:nvPr>
            <p:ph type="pic" sz="quarter" idx="15"/>
          </p:nvPr>
        </p:nvSpPr>
        <p:spPr>
          <a:xfrm>
            <a:off x="6482863" y="606392"/>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4" name="Picture Placeholder 3"/>
          <p:cNvSpPr>
            <a:spLocks noGrp="1"/>
          </p:cNvSpPr>
          <p:nvPr>
            <p:ph type="pic" sz="quarter" idx="16"/>
          </p:nvPr>
        </p:nvSpPr>
        <p:spPr>
          <a:xfrm>
            <a:off x="4571561" y="2524569"/>
            <a:ext cx="1913803" cy="1914638"/>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E3F6B60E-93B4-4902-96D4-53B3FE392E0E}"/>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14319551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ew Portfolio 10">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7195" y="4860096"/>
            <a:ext cx="418450"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32" name="Picture Placeholder 3"/>
          <p:cNvSpPr>
            <a:spLocks noGrp="1"/>
          </p:cNvSpPr>
          <p:nvPr>
            <p:ph type="pic" sz="quarter" idx="14"/>
          </p:nvPr>
        </p:nvSpPr>
        <p:spPr>
          <a:xfrm>
            <a:off x="779993"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7" name="Picture Placeholder 3"/>
          <p:cNvSpPr>
            <a:spLocks noGrp="1"/>
          </p:cNvSpPr>
          <p:nvPr>
            <p:ph type="pic" sz="quarter" idx="15"/>
          </p:nvPr>
        </p:nvSpPr>
        <p:spPr>
          <a:xfrm>
            <a:off x="3330688"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8" name="Picture Placeholder 3"/>
          <p:cNvSpPr>
            <a:spLocks noGrp="1"/>
          </p:cNvSpPr>
          <p:nvPr>
            <p:ph type="pic" sz="quarter" idx="16"/>
          </p:nvPr>
        </p:nvSpPr>
        <p:spPr>
          <a:xfrm>
            <a:off x="5881383" y="598755"/>
            <a:ext cx="2506347" cy="250883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5" name="Picture 14">
            <a:extLst>
              <a:ext uri="{FF2B5EF4-FFF2-40B4-BE49-F238E27FC236}">
                <a16:creationId xmlns:a16="http://schemas.microsoft.com/office/drawing/2014/main" xmlns="" id="{80C440C2-169D-4348-8E5E-C03BFF122CD2}"/>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3698931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33312" y="4860096"/>
            <a:ext cx="38621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0" y="0"/>
            <a:ext cx="9140257" cy="219318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6258EAA9-1B71-454D-8ED4-3FF1A07AFBF7}"/>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2968648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ide Imag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25817" y="4860096"/>
            <a:ext cx="40120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997744"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29" name="Picture Placeholder 3"/>
          <p:cNvSpPr>
            <a:spLocks noGrp="1"/>
          </p:cNvSpPr>
          <p:nvPr>
            <p:ph type="pic" sz="quarter" idx="14"/>
          </p:nvPr>
        </p:nvSpPr>
        <p:spPr>
          <a:xfrm>
            <a:off x="2902171"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0" name="Picture Placeholder 3"/>
          <p:cNvSpPr>
            <a:spLocks noGrp="1"/>
          </p:cNvSpPr>
          <p:nvPr>
            <p:ph type="pic" sz="quarter" idx="15"/>
          </p:nvPr>
        </p:nvSpPr>
        <p:spPr>
          <a:xfrm>
            <a:off x="4810620"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31" name="Picture Placeholder 3"/>
          <p:cNvSpPr>
            <a:spLocks noGrp="1"/>
          </p:cNvSpPr>
          <p:nvPr>
            <p:ph type="pic" sz="quarter" idx="16"/>
          </p:nvPr>
        </p:nvSpPr>
        <p:spPr>
          <a:xfrm>
            <a:off x="6715047" y="1959769"/>
            <a:ext cx="1457325" cy="1457325"/>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6" name="Picture 15">
            <a:extLst>
              <a:ext uri="{FF2B5EF4-FFF2-40B4-BE49-F238E27FC236}">
                <a16:creationId xmlns:a16="http://schemas.microsoft.com/office/drawing/2014/main" xmlns="" id="{460639CB-AEA2-444A-BFA1-F8845B70CD6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99396763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Single">
    <p:spTree>
      <p:nvGrpSpPr>
        <p:cNvPr id="1" name=""/>
        <p:cNvGrpSpPr/>
        <p:nvPr/>
      </p:nvGrpSpPr>
      <p:grpSpPr>
        <a:xfrm>
          <a:off x="0" y="0"/>
          <a:ext cx="0" cy="0"/>
          <a:chOff x="0" y="0"/>
          <a:chExt cx="0" cy="0"/>
        </a:xfrm>
      </p:grpSpPr>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sp>
        <p:nvSpPr>
          <p:cNvPr id="18" name="Picture Placeholder 3"/>
          <p:cNvSpPr>
            <a:spLocks noGrp="1"/>
          </p:cNvSpPr>
          <p:nvPr>
            <p:ph type="pic" sz="quarter" idx="10"/>
          </p:nvPr>
        </p:nvSpPr>
        <p:spPr>
          <a:xfrm>
            <a:off x="1005001" y="1945481"/>
            <a:ext cx="1662113" cy="1662113"/>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E7B321E9-FD97-4198-A1B7-2A8D0E5F1606}"/>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0473722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ll Image Page">
    <p:spTree>
      <p:nvGrpSpPr>
        <p:cNvPr id="1" name=""/>
        <p:cNvGrpSpPr/>
        <p:nvPr/>
      </p:nvGrpSpPr>
      <p:grpSpPr>
        <a:xfrm>
          <a:off x="0" y="0"/>
          <a:ext cx="0" cy="0"/>
          <a:chOff x="0" y="0"/>
          <a:chExt cx="0" cy="0"/>
        </a:xfrm>
      </p:grpSpPr>
      <p:sp>
        <p:nvSpPr>
          <p:cNvPr id="18" name="Picture Placeholder 3"/>
          <p:cNvSpPr>
            <a:spLocks noGrp="1"/>
          </p:cNvSpPr>
          <p:nvPr>
            <p:ph type="pic" sz="quarter" idx="10"/>
          </p:nvPr>
        </p:nvSpPr>
        <p:spPr>
          <a:xfrm>
            <a:off x="0" y="0"/>
            <a:ext cx="2895269" cy="5143500"/>
          </a:xfrm>
          <a:prstGeom prst="rect">
            <a:avLst/>
          </a:prstGeom>
        </p:spPr>
        <p:txBody>
          <a:bodyPr/>
          <a:lstStyle>
            <a:lvl1pPr>
              <a:defRPr sz="1000" b="0" i="0">
                <a:solidFill>
                  <a:schemeClr val="bg2"/>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
        <p:nvSpPr>
          <p:cNvPr id="19" name="Rectangle 17"/>
          <p:cNvSpPr>
            <a:spLocks/>
          </p:cNvSpPr>
          <p:nvPr userDrawn="1"/>
        </p:nvSpPr>
        <p:spPr bwMode="auto">
          <a:xfrm rot="10800000" flipH="1">
            <a:off x="1" y="4844526"/>
            <a:ext cx="9147586" cy="297628"/>
          </a:xfrm>
          <a:prstGeom prst="rect">
            <a:avLst/>
          </a:prstGeom>
          <a:solidFill>
            <a:srgbClr val="D2D2D2">
              <a:alpha val="90000"/>
            </a:srgbClr>
          </a:solidFill>
          <a:ln>
            <a:noFill/>
          </a:ln>
          <a:extLst/>
        </p:spPr>
        <p:txBody>
          <a:bodyPr lIns="0" tIns="0" rIns="0" bIns="0"/>
          <a:lstStyle/>
          <a:p>
            <a:endParaRPr lang="en-US" u="sng">
              <a:latin typeface="Helvetica" panose="020B0604020202020204" pitchFamily="34" charset="0"/>
              <a:cs typeface="Helvetica" panose="020B0604020202020204" pitchFamily="34" charset="0"/>
            </a:endParaRPr>
          </a:p>
        </p:txBody>
      </p:sp>
      <p:grpSp>
        <p:nvGrpSpPr>
          <p:cNvPr id="20" name="Group 19"/>
          <p:cNvGrpSpPr/>
          <p:nvPr userDrawn="1"/>
        </p:nvGrpSpPr>
        <p:grpSpPr>
          <a:xfrm>
            <a:off x="711968" y="4939155"/>
            <a:ext cx="88586" cy="88468"/>
            <a:chOff x="566572" y="4914901"/>
            <a:chExt cx="123991" cy="123825"/>
          </a:xfrm>
        </p:grpSpPr>
        <p:sp>
          <p:nvSpPr>
            <p:cNvPr id="21" name="Oval 20">
              <a:hlinkClick r:id="" action="ppaction://hlinkshowjump?jump=nextslide"/>
            </p:cNvPr>
            <p:cNvSpPr>
              <a:spLocks/>
            </p:cNvSpPr>
            <p:nvPr/>
          </p:nvSpPr>
          <p:spPr bwMode="auto">
            <a:xfrm>
              <a:off x="566572" y="4914901"/>
              <a:ext cx="123991" cy="123825"/>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2" name="AutoShape 21">
              <a:hlinkClick r:id="" action="ppaction://hlinkshowjump?jump=nextslide"/>
            </p:cNvPr>
            <p:cNvSpPr>
              <a:spLocks/>
            </p:cNvSpPr>
            <p:nvPr/>
          </p:nvSpPr>
          <p:spPr bwMode="auto">
            <a:xfrm rot="5400000">
              <a:off x="600342" y="4955355"/>
              <a:ext cx="63104" cy="40536"/>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grpSp>
        <p:nvGrpSpPr>
          <p:cNvPr id="23" name="Group 22"/>
          <p:cNvGrpSpPr/>
          <p:nvPr userDrawn="1"/>
        </p:nvGrpSpPr>
        <p:grpSpPr>
          <a:xfrm>
            <a:off x="251520" y="4938304"/>
            <a:ext cx="89266" cy="89576"/>
            <a:chOff x="247055" y="4914306"/>
            <a:chExt cx="123991" cy="124421"/>
          </a:xfrm>
        </p:grpSpPr>
        <p:sp>
          <p:nvSpPr>
            <p:cNvPr id="24" name="Oval 23">
              <a:hlinkClick r:id="" action="ppaction://hlinkshowjump?jump=previousslide"/>
            </p:cNvPr>
            <p:cNvSpPr>
              <a:spLocks/>
            </p:cNvSpPr>
            <p:nvPr/>
          </p:nvSpPr>
          <p:spPr bwMode="auto">
            <a:xfrm rot="10800000">
              <a:off x="247055" y="4914306"/>
              <a:ext cx="123991" cy="124421"/>
            </a:xfrm>
            <a:prstGeom prst="ellipse">
              <a:avLst/>
            </a:prstGeom>
            <a:noFill/>
            <a:ln w="15875" cap="flat">
              <a:solidFill>
                <a:schemeClr val="tx1">
                  <a:alpha val="3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u="none">
                <a:latin typeface="Helvetica" panose="020B0604020202020204" pitchFamily="34" charset="0"/>
                <a:cs typeface="Helvetica" panose="020B0604020202020204" pitchFamily="34" charset="0"/>
              </a:endParaRPr>
            </a:p>
          </p:txBody>
        </p:sp>
        <p:sp>
          <p:nvSpPr>
            <p:cNvPr id="25" name="AutoShape 24">
              <a:hlinkClick r:id="" action="ppaction://hlinkshowjump?jump=previousslide"/>
            </p:cNvPr>
            <p:cNvSpPr>
              <a:spLocks/>
            </p:cNvSpPr>
            <p:nvPr/>
          </p:nvSpPr>
          <p:spPr bwMode="auto">
            <a:xfrm rot="16200000">
              <a:off x="269001" y="4952464"/>
              <a:ext cx="63406" cy="40535"/>
            </a:xfrm>
            <a:prstGeom prst="triangle">
              <a:avLst>
                <a:gd name="adj" fmla="val 50000"/>
              </a:avLst>
            </a:prstGeom>
            <a:solidFill>
              <a:schemeClr val="tx1">
                <a:alpha val="30000"/>
              </a:schemeClr>
            </a:solidFill>
            <a:ln>
              <a:noFill/>
            </a:ln>
            <a:extLst/>
          </p:spPr>
          <p:txBody>
            <a:bodyPr lIns="0" tIns="0" rIns="0" bIns="0"/>
            <a:lstStyle/>
            <a:p>
              <a:endParaRPr lang="en-US" u="none">
                <a:latin typeface="Helvetica" panose="020B0604020202020204" pitchFamily="34" charset="0"/>
                <a:cs typeface="Helvetica" panose="020B0604020202020204" pitchFamily="34" charset="0"/>
              </a:endParaRPr>
            </a:p>
          </p:txBody>
        </p:sp>
      </p:grpSp>
      <p:sp>
        <p:nvSpPr>
          <p:cNvPr id="3" name="Slide Number Placeholder 2"/>
          <p:cNvSpPr>
            <a:spLocks noGrp="1"/>
          </p:cNvSpPr>
          <p:nvPr>
            <p:ph type="sldNum" sz="quarter" idx="11"/>
          </p:nvPr>
        </p:nvSpPr>
        <p:spPr>
          <a:xfrm>
            <a:off x="318322" y="4860096"/>
            <a:ext cx="416196" cy="193041"/>
          </a:xfrm>
          <a:prstGeom prst="rect">
            <a:avLst/>
          </a:prstGeom>
        </p:spPr>
        <p:txBody>
          <a:bodyPr/>
          <a:lstStyle>
            <a:lvl1pPr>
              <a:defRPr sz="900" b="1" i="0">
                <a:solidFill>
                  <a:schemeClr val="tx1">
                    <a:alpha val="30000"/>
                  </a:schemeClr>
                </a:solidFill>
                <a:latin typeface="Helvetica" panose="020B0604020202020204" pitchFamily="34" charset="0"/>
                <a:ea typeface="Helvetica" panose="020B0604020202020204" pitchFamily="34" charset="0"/>
                <a:cs typeface="Helvetica" panose="020B0604020202020204" pitchFamily="34" charset="0"/>
              </a:defRPr>
            </a:lvl1pPr>
          </a:lstStyle>
          <a:p>
            <a:fld id="{C3929991-3F91-D343-BFF2-32848ABE790B}" type="slidenum">
              <a:rPr lang="en-US" smtClean="0"/>
              <a:pPr/>
              <a:t>‹#›</a:t>
            </a:fld>
            <a:endParaRPr lang="en-US" dirty="0"/>
          </a:p>
        </p:txBody>
      </p:sp>
      <p:sp>
        <p:nvSpPr>
          <p:cNvPr id="6" name="Footer Placeholder 5"/>
          <p:cNvSpPr>
            <a:spLocks noGrp="1"/>
          </p:cNvSpPr>
          <p:nvPr>
            <p:ph type="ftr" sz="quarter" idx="12"/>
          </p:nvPr>
        </p:nvSpPr>
        <p:spPr>
          <a:xfrm>
            <a:off x="2703380" y="4881348"/>
            <a:ext cx="3740828" cy="194274"/>
          </a:xfrm>
        </p:spPr>
        <p:txBody>
          <a:bodyPr/>
          <a:lstStyle>
            <a:lvl1pPr>
              <a:defRPr>
                <a:latin typeface="Helvetica" panose="020B0604020202020204" pitchFamily="34" charset="0"/>
                <a:cs typeface="Helvetica" panose="020B0604020202020204" pitchFamily="34" charset="0"/>
              </a:defRPr>
            </a:lvl1pPr>
          </a:lstStyle>
          <a:p>
            <a:endParaRPr lang="en-US" dirty="0"/>
          </a:p>
        </p:txBody>
      </p:sp>
      <p:pic>
        <p:nvPicPr>
          <p:cNvPr id="13" name="Picture 12">
            <a:extLst>
              <a:ext uri="{FF2B5EF4-FFF2-40B4-BE49-F238E27FC236}">
                <a16:creationId xmlns:a16="http://schemas.microsoft.com/office/drawing/2014/main" xmlns="" id="{7AE27AC7-B7F1-41AA-80F1-BBEE2D96877B}"/>
              </a:ext>
            </a:extLst>
          </p:cNvPr>
          <p:cNvPicPr>
            <a:picLocks noChangeAspect="1"/>
          </p:cNvPicPr>
          <p:nvPr userDrawn="1"/>
        </p:nvPicPr>
        <p:blipFill>
          <a:blip r:embed="rId2"/>
          <a:stretch>
            <a:fillRect/>
          </a:stretch>
        </p:blipFill>
        <p:spPr>
          <a:xfrm>
            <a:off x="7088463" y="4874164"/>
            <a:ext cx="1804017" cy="246002"/>
          </a:xfrm>
          <a:prstGeom prst="rect">
            <a:avLst/>
          </a:prstGeom>
        </p:spPr>
      </p:pic>
    </p:spTree>
    <p:extLst>
      <p:ext uri="{BB962C8B-B14F-4D97-AF65-F5344CB8AC3E}">
        <p14:creationId xmlns:p14="http://schemas.microsoft.com/office/powerpoint/2010/main" val="1615935710"/>
      </p:ext>
    </p:extLst>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2703380" y="4881348"/>
            <a:ext cx="3740828" cy="194274"/>
          </a:xfrm>
          <a:prstGeom prst="rect">
            <a:avLst/>
          </a:prstGeom>
        </p:spPr>
        <p:txBody>
          <a:bodyPr vert="horz" lIns="91440" tIns="45720" rIns="91440" bIns="45720" rtlCol="0" anchor="ctr"/>
          <a:lstStyle>
            <a:lvl1pPr algn="ctr">
              <a:defRPr sz="800" b="0" i="0">
                <a:solidFill>
                  <a:schemeClr val="tx1">
                    <a:alpha val="50000"/>
                  </a:schemeClr>
                </a:solidFill>
                <a:latin typeface="Helvetica" panose="020B0604020202020204" pitchFamily="34" charset="0"/>
                <a:ea typeface="Helvetica" panose="020B0604020202020204" pitchFamily="34" charset="0"/>
                <a:cs typeface="Helvetica" panose="020B0604020202020204" pitchFamily="34"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6" r:id="rId1"/>
    <p:sldLayoutId id="2147483663" r:id="rId2"/>
    <p:sldLayoutId id="2147483664" r:id="rId3"/>
    <p:sldLayoutId id="2147483665"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10" r:id="rId47"/>
    <p:sldLayoutId id="2147483711" r:id="rId48"/>
    <p:sldLayoutId id="2147483712" r:id="rId49"/>
    <p:sldLayoutId id="2147483713" r:id="rId50"/>
    <p:sldLayoutId id="2147483714" r:id="rId51"/>
    <p:sldLayoutId id="2147483715" r:id="rId52"/>
    <p:sldLayoutId id="2147483716" r:id="rId53"/>
    <p:sldLayoutId id="2147483717" r:id="rId54"/>
    <p:sldLayoutId id="2147483718" r:id="rId55"/>
    <p:sldLayoutId id="2147483719" r:id="rId56"/>
  </p:sldLayoutIdLst>
  <p:transition/>
  <p:hf hdr="0" ftr="0" dt="0"/>
  <p:txStyles>
    <p:title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1800">
          <a:solidFill>
            <a:schemeClr val="tx1"/>
          </a:solidFill>
          <a:latin typeface="+mn-lt"/>
          <a:ea typeface="+mn-ea"/>
          <a:cs typeface="+mn-cs"/>
          <a:sym typeface="Gill Sans" charset="0"/>
        </a:defRPr>
      </a:lvl1pPr>
      <a:lvl2pPr algn="ctr" rtl="0" fontAlgn="base">
        <a:spcBef>
          <a:spcPct val="0"/>
        </a:spcBef>
        <a:spcAft>
          <a:spcPct val="0"/>
        </a:spcAft>
        <a:defRPr sz="1800">
          <a:solidFill>
            <a:schemeClr val="tx1"/>
          </a:solidFill>
          <a:latin typeface="+mn-lt"/>
          <a:ea typeface="+mn-ea"/>
          <a:cs typeface="+mn-cs"/>
          <a:sym typeface="Gill Sans" charset="0"/>
        </a:defRPr>
      </a:lvl2pPr>
      <a:lvl3pPr algn="ctr" rtl="0" fontAlgn="base">
        <a:spcBef>
          <a:spcPct val="0"/>
        </a:spcBef>
        <a:spcAft>
          <a:spcPct val="0"/>
        </a:spcAft>
        <a:defRPr sz="1800">
          <a:solidFill>
            <a:schemeClr val="tx1"/>
          </a:solidFill>
          <a:latin typeface="+mn-lt"/>
          <a:ea typeface="+mn-ea"/>
          <a:cs typeface="+mn-cs"/>
          <a:sym typeface="Gill Sans" charset="0"/>
        </a:defRPr>
      </a:lvl3pPr>
      <a:lvl4pPr algn="ctr" rtl="0" fontAlgn="base">
        <a:spcBef>
          <a:spcPct val="0"/>
        </a:spcBef>
        <a:spcAft>
          <a:spcPct val="0"/>
        </a:spcAft>
        <a:defRPr sz="1800">
          <a:solidFill>
            <a:schemeClr val="tx1"/>
          </a:solidFill>
          <a:latin typeface="+mn-lt"/>
          <a:ea typeface="+mn-ea"/>
          <a:cs typeface="+mn-cs"/>
          <a:sym typeface="Gill Sans" charset="0"/>
        </a:defRPr>
      </a:lvl4pPr>
      <a:lvl5pPr algn="ctr" rtl="0" fontAlgn="base">
        <a:spcBef>
          <a:spcPct val="0"/>
        </a:spcBef>
        <a:spcAft>
          <a:spcPct val="0"/>
        </a:spcAft>
        <a:defRPr sz="1800">
          <a:solidFill>
            <a:schemeClr val="tx1"/>
          </a:solidFill>
          <a:latin typeface="+mn-lt"/>
          <a:ea typeface="+mn-ea"/>
          <a:cs typeface="+mn-cs"/>
          <a:sym typeface="Gill Sans" charset="0"/>
        </a:defRPr>
      </a:lvl5pPr>
      <a:lvl6pPr marL="171450" algn="ctr" rtl="0" fontAlgn="base">
        <a:spcBef>
          <a:spcPct val="0"/>
        </a:spcBef>
        <a:spcAft>
          <a:spcPct val="0"/>
        </a:spcAft>
        <a:defRPr sz="1800">
          <a:solidFill>
            <a:schemeClr val="tx1"/>
          </a:solidFill>
          <a:latin typeface="+mn-lt"/>
          <a:ea typeface="+mn-ea"/>
          <a:cs typeface="+mn-cs"/>
          <a:sym typeface="Gill Sans" charset="0"/>
        </a:defRPr>
      </a:lvl6pPr>
      <a:lvl7pPr marL="342900" algn="ctr" rtl="0" fontAlgn="base">
        <a:spcBef>
          <a:spcPct val="0"/>
        </a:spcBef>
        <a:spcAft>
          <a:spcPct val="0"/>
        </a:spcAft>
        <a:defRPr sz="1800">
          <a:solidFill>
            <a:schemeClr val="tx1"/>
          </a:solidFill>
          <a:latin typeface="+mn-lt"/>
          <a:ea typeface="+mn-ea"/>
          <a:cs typeface="+mn-cs"/>
          <a:sym typeface="Gill Sans" charset="0"/>
        </a:defRPr>
      </a:lvl7pPr>
      <a:lvl8pPr marL="514350" algn="ctr" rtl="0" fontAlgn="base">
        <a:spcBef>
          <a:spcPct val="0"/>
        </a:spcBef>
        <a:spcAft>
          <a:spcPct val="0"/>
        </a:spcAft>
        <a:defRPr sz="1800">
          <a:solidFill>
            <a:schemeClr val="tx1"/>
          </a:solidFill>
          <a:latin typeface="+mn-lt"/>
          <a:ea typeface="+mn-ea"/>
          <a:cs typeface="+mn-cs"/>
          <a:sym typeface="Gill Sans" charset="0"/>
        </a:defRPr>
      </a:lvl8pPr>
      <a:lvl9pPr marL="685800" algn="ctr" rtl="0" fontAlgn="base">
        <a:spcBef>
          <a:spcPct val="0"/>
        </a:spcBef>
        <a:spcAft>
          <a:spcPct val="0"/>
        </a:spcAft>
        <a:defRPr sz="1800">
          <a:solidFill>
            <a:schemeClr val="tx1"/>
          </a:solidFill>
          <a:latin typeface="+mn-lt"/>
          <a:ea typeface="+mn-ea"/>
          <a:cs typeface="+mn-cs"/>
          <a:sym typeface="Gill Sans"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5.jpg"/><Relationship Id="rId7" Type="http://schemas.openxmlformats.org/officeDocument/2006/relationships/image" Target="../media/image28.png"/><Relationship Id="rId12" Type="http://schemas.openxmlformats.org/officeDocument/2006/relationships/image" Target="../media/image32.jpeg"/><Relationship Id="rId17" Type="http://schemas.openxmlformats.org/officeDocument/2006/relationships/image" Target="../media/image37.jpe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31.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0.jpeg"/><Relationship Id="rId19" Type="http://schemas.openxmlformats.org/officeDocument/2006/relationships/image" Target="../media/image39.png"/><Relationship Id="rId4" Type="http://schemas.openxmlformats.org/officeDocument/2006/relationships/image" Target="../media/image26.jpg"/><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jpg"/><Relationship Id="rId5" Type="http://schemas.openxmlformats.org/officeDocument/2006/relationships/image" Target="../media/image47.png"/><Relationship Id="rId10" Type="http://schemas.openxmlformats.org/officeDocument/2006/relationships/image" Target="../media/image52.jpg"/><Relationship Id="rId4" Type="http://schemas.openxmlformats.org/officeDocument/2006/relationships/image" Target="../media/image46.png"/><Relationship Id="rId9" Type="http://schemas.openxmlformats.org/officeDocument/2006/relationships/image" Target="../media/image5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8.wmf"/><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gif"/></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xmlns="" id="{9E7132D6-B32D-47F0-AADF-08AEFD088288}"/>
              </a:ext>
            </a:extLst>
          </p:cNvPr>
          <p:cNvPicPr>
            <a:picLocks noGrp="1" noChangeAspect="1"/>
          </p:cNvPicPr>
          <p:nvPr>
            <p:ph type="pic" sz="quarter" idx="10"/>
          </p:nvPr>
        </p:nvPicPr>
        <p:blipFill>
          <a:blip r:embed="rId2"/>
          <a:stretch>
            <a:fillRect/>
          </a:stretch>
        </p:blipFill>
        <p:spPr>
          <a:xfrm>
            <a:off x="0" y="0"/>
            <a:ext cx="9144000" cy="5143500"/>
          </a:xfrm>
        </p:spPr>
      </p:pic>
      <p:sp>
        <p:nvSpPr>
          <p:cNvPr id="16386" name="Rectangle 2"/>
          <p:cNvSpPr>
            <a:spLocks/>
          </p:cNvSpPr>
          <p:nvPr/>
        </p:nvSpPr>
        <p:spPr bwMode="auto">
          <a:xfrm>
            <a:off x="0" y="3651870"/>
            <a:ext cx="9144000" cy="1491630"/>
          </a:xfrm>
          <a:prstGeom prst="rect">
            <a:avLst/>
          </a:prstGeom>
          <a:gradFill flip="none" rotWithShape="1">
            <a:gsLst>
              <a:gs pos="100000">
                <a:srgbClr val="2276BF">
                  <a:alpha val="89804"/>
                </a:srgbClr>
              </a:gs>
              <a:gs pos="0">
                <a:srgbClr val="114373">
                  <a:alpha val="90000"/>
                </a:srgbClr>
              </a:gs>
              <a:gs pos="65000">
                <a:schemeClr val="accent3">
                  <a:alpha val="85000"/>
                </a:schemeClr>
              </a:gs>
            </a:gsLst>
            <a:lin ang="19200000" scaled="0"/>
            <a:tileRect/>
          </a:gradFill>
          <a:ln>
            <a:noFill/>
          </a:ln>
          <a:extLst/>
        </p:spPr>
        <p:txBody>
          <a:bodyPr lIns="0" tIns="0" rIns="0" bIns="0"/>
          <a:lstStyle/>
          <a:p>
            <a:endParaRPr lang="en-US" dirty="0"/>
          </a:p>
        </p:txBody>
      </p:sp>
      <p:sp>
        <p:nvSpPr>
          <p:cNvPr id="16389" name="Rectangle 5"/>
          <p:cNvSpPr>
            <a:spLocks/>
          </p:cNvSpPr>
          <p:nvPr/>
        </p:nvSpPr>
        <p:spPr bwMode="auto">
          <a:xfrm>
            <a:off x="153227" y="3980656"/>
            <a:ext cx="883602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4500" b="1" smtClean="0">
                <a:solidFill>
                  <a:schemeClr val="bg1"/>
                </a:solidFill>
                <a:latin typeface="Helvetica" panose="020B0604020202020204" pitchFamily="34" charset="0"/>
                <a:cs typeface="Helvetica" panose="020B0604020202020204" pitchFamily="34" charset="0"/>
              </a:rPr>
              <a:t>Crisis Management</a:t>
            </a:r>
            <a:endParaRPr lang="en-US" sz="4500" b="1" spc="-150">
              <a:solidFill>
                <a:schemeClr val="bg1"/>
              </a:solidFill>
              <a:latin typeface="Helvetica" panose="020B0604020202020204" pitchFamily="34" charset="0"/>
              <a:ea typeface="Lato Black"/>
              <a:cs typeface="Helvetica" panose="020B0604020202020204" pitchFamily="34" charset="0"/>
            </a:endParaRPr>
          </a:p>
          <a:p>
            <a:endParaRPr lang="en-US" sz="2000" dirty="0">
              <a:solidFill>
                <a:schemeClr val="bg1"/>
              </a:solidFill>
              <a:latin typeface="Helvetica" panose="020B0604020202020204" pitchFamily="34" charset="0"/>
              <a:ea typeface="ＭＳ Ｐゴシック" charset="0"/>
              <a:cs typeface="Helvetica" panose="020B0604020202020204" pitchFamily="34" charset="0"/>
              <a:sym typeface="Bebas Neue" charset="0"/>
            </a:endParaRPr>
          </a:p>
        </p:txBody>
      </p:sp>
      <p:pic>
        <p:nvPicPr>
          <p:cNvPr id="6" name="Picture 5">
            <a:extLst>
              <a:ext uri="{FF2B5EF4-FFF2-40B4-BE49-F238E27FC236}">
                <a16:creationId xmlns:a16="http://schemas.microsoft.com/office/drawing/2014/main" xmlns="" id="{EE108554-AA76-45DA-AE80-2436C17ABE5F}"/>
              </a:ext>
            </a:extLst>
          </p:cNvPr>
          <p:cNvPicPr>
            <a:picLocks noChangeAspect="1"/>
          </p:cNvPicPr>
          <p:nvPr/>
        </p:nvPicPr>
        <p:blipFill>
          <a:blip r:embed="rId3"/>
          <a:stretch>
            <a:fillRect/>
          </a:stretch>
        </p:blipFill>
        <p:spPr>
          <a:xfrm>
            <a:off x="190375" y="168590"/>
            <a:ext cx="1998637" cy="1368152"/>
          </a:xfrm>
          <a:prstGeom prst="rect">
            <a:avLst/>
          </a:prstGeom>
        </p:spPr>
      </p:pic>
      <p:sp>
        <p:nvSpPr>
          <p:cNvPr id="2" name="TextBox 1"/>
          <p:cNvSpPr txBox="1"/>
          <p:nvPr/>
        </p:nvSpPr>
        <p:spPr>
          <a:xfrm>
            <a:off x="2699032" y="4553972"/>
            <a:ext cx="3744416" cy="723275"/>
          </a:xfrm>
          <a:prstGeom prst="rect">
            <a:avLst/>
          </a:prstGeom>
          <a:noFill/>
        </p:spPr>
        <p:txBody>
          <a:bodyPr wrap="square" rtlCol="0">
            <a:spAutoFit/>
          </a:bodyPr>
          <a:lstStyle/>
          <a:p>
            <a:r>
              <a:rPr lang="en-US" sz="2000">
                <a:solidFill>
                  <a:schemeClr val="bg1"/>
                </a:solidFill>
                <a:latin typeface="Helvetica" panose="020B0604020202020204" pitchFamily="34" charset="0"/>
                <a:cs typeface="Helvetica" panose="020B0604020202020204" pitchFamily="34" charset="0"/>
              </a:rPr>
              <a:t>In Social Media Era</a:t>
            </a:r>
          </a:p>
          <a:p>
            <a:endParaRPr lang="en-US"/>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10</a:t>
            </a:fld>
            <a:endParaRPr lang="en-US" dirty="0"/>
          </a:p>
        </p:txBody>
      </p:sp>
      <p:sp>
        <p:nvSpPr>
          <p:cNvPr id="52" name="Text Placeholder 2"/>
          <p:cNvSpPr txBox="1">
            <a:spLocks/>
          </p:cNvSpPr>
          <p:nvPr/>
        </p:nvSpPr>
        <p:spPr>
          <a:xfrm>
            <a:off x="1451958" y="-37279"/>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Common Causes For Crisis In Vietnam</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53" name="Content Placeholder 1"/>
          <p:cNvSpPr txBox="1">
            <a:spLocks/>
          </p:cNvSpPr>
          <p:nvPr/>
        </p:nvSpPr>
        <p:spPr>
          <a:xfrm>
            <a:off x="-74366" y="593489"/>
            <a:ext cx="4151144" cy="3692155"/>
          </a:xfrm>
          <a:prstGeom prst="rect">
            <a:avLst/>
          </a:prstGeom>
        </p:spPr>
        <p:txBody>
          <a:bodyPr>
            <a:noAutofit/>
          </a:bodyPr>
          <a:lst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a:lstStyle>
          <a:p>
            <a:pPr marL="233363" indent="-233363">
              <a:lnSpc>
                <a:spcPct val="70000"/>
              </a:lnSpc>
              <a:buFont typeface="Arial" panose="020B0604020202020204" pitchFamily="34" charset="0"/>
              <a:buChar char="•"/>
              <a:tabLst>
                <a:tab pos="914400" algn="l"/>
              </a:tabLst>
            </a:pPr>
            <a:r>
              <a:rPr lang="en-US" sz="1125" dirty="0">
                <a:solidFill>
                  <a:schemeClr val="bg2"/>
                </a:solidFill>
                <a:latin typeface="Helvetica" panose="020B0604020202020204" pitchFamily="34" charset="0"/>
                <a:ea typeface="Segoe UI" pitchFamily="34" charset="0"/>
                <a:cs typeface="Helvetica" panose="020B0604020202020204" pitchFamily="34" charset="0"/>
              </a:rPr>
              <a:t>Product &amp; Service Quality</a:t>
            </a:r>
          </a:p>
          <a:p>
            <a:pPr marL="64295" indent="0">
              <a:lnSpc>
                <a:spcPct val="120000"/>
              </a:lnSpc>
              <a:spcBef>
                <a:spcPts val="225"/>
              </a:spcBef>
              <a:buNone/>
              <a:tabLst>
                <a:tab pos="914400" algn="l"/>
              </a:tabLst>
            </a:pPr>
            <a:r>
              <a:rPr lang="en-US" sz="1050" dirty="0">
                <a:solidFill>
                  <a:schemeClr val="bg2"/>
                </a:solidFill>
                <a:latin typeface="Helvetica" panose="020B0604020202020204" pitchFamily="34" charset="0"/>
                <a:ea typeface="Segoe UI" pitchFamily="34" charset="0"/>
                <a:cs typeface="Helvetica" panose="020B0604020202020204" pitchFamily="34" charset="0"/>
              </a:rPr>
              <a:t>Poor or defected products and service quality without appropriate actions </a:t>
            </a:r>
            <a:r>
              <a:rPr lang="en-US" sz="1050">
                <a:solidFill>
                  <a:schemeClr val="bg2"/>
                </a:solidFill>
                <a:latin typeface="Helvetica" panose="020B0604020202020204" pitchFamily="34" charset="0"/>
                <a:ea typeface="Segoe UI" pitchFamily="34" charset="0"/>
                <a:cs typeface="Helvetica" panose="020B0604020202020204" pitchFamily="34" charset="0"/>
              </a:rPr>
              <a:t>to </a:t>
            </a:r>
            <a:r>
              <a:rPr lang="en-US" sz="1050" smtClean="0">
                <a:solidFill>
                  <a:schemeClr val="bg2"/>
                </a:solidFill>
                <a:latin typeface="Helvetica" panose="020B0604020202020204" pitchFamily="34" charset="0"/>
                <a:ea typeface="Segoe UI" pitchFamily="34" charset="0"/>
                <a:cs typeface="Helvetica" panose="020B0604020202020204" pitchFamily="34" charset="0"/>
              </a:rPr>
              <a:t>improve.</a:t>
            </a:r>
          </a:p>
          <a:p>
            <a:pPr marL="64295" indent="0">
              <a:lnSpc>
                <a:spcPct val="120000"/>
              </a:lnSpc>
              <a:spcBef>
                <a:spcPts val="225"/>
              </a:spcBef>
              <a:buNone/>
              <a:tabLst>
                <a:tab pos="914400" algn="l"/>
              </a:tabLst>
            </a:pPr>
            <a:endParaRPr lang="en-US" sz="1050" smtClean="0">
              <a:solidFill>
                <a:schemeClr val="bg2"/>
              </a:solidFill>
              <a:latin typeface="Helvetica" panose="020B0604020202020204" pitchFamily="34" charset="0"/>
              <a:ea typeface="Segoe UI" pitchFamily="34" charset="0"/>
              <a:cs typeface="Helvetica" panose="020B0604020202020204" pitchFamily="34" charset="0"/>
            </a:endParaRPr>
          </a:p>
          <a:p>
            <a:pPr marL="235745" indent="-171450">
              <a:lnSpc>
                <a:spcPct val="120000"/>
              </a:lnSpc>
              <a:spcBef>
                <a:spcPts val="225"/>
              </a:spcBef>
              <a:buFont typeface="Arial" panose="020B0604020202020204" pitchFamily="34" charset="0"/>
              <a:buChar char="•"/>
              <a:tabLst>
                <a:tab pos="914400" algn="l"/>
              </a:tabLst>
            </a:pPr>
            <a:r>
              <a:rPr lang="en-US" sz="1125" smtClean="0">
                <a:solidFill>
                  <a:schemeClr val="bg2"/>
                </a:solidFill>
                <a:latin typeface="Helvetica" panose="020B0604020202020204" pitchFamily="34" charset="0"/>
                <a:ea typeface="Segoe UI" pitchFamily="34" charset="0"/>
                <a:cs typeface="Helvetica" panose="020B0604020202020204" pitchFamily="34" charset="0"/>
              </a:rPr>
              <a:t>Core </a:t>
            </a:r>
            <a:r>
              <a:rPr lang="en-US" sz="1125" dirty="0">
                <a:solidFill>
                  <a:schemeClr val="bg2"/>
                </a:solidFill>
                <a:latin typeface="Helvetica" panose="020B0604020202020204" pitchFamily="34" charset="0"/>
                <a:ea typeface="Segoe UI" pitchFamily="34" charset="0"/>
                <a:cs typeface="Helvetica" panose="020B0604020202020204" pitchFamily="34" charset="0"/>
              </a:rPr>
              <a:t>Operations Matters</a:t>
            </a:r>
          </a:p>
          <a:p>
            <a:pPr marL="64295" indent="0">
              <a:lnSpc>
                <a:spcPct val="120000"/>
              </a:lnSpc>
              <a:spcBef>
                <a:spcPts val="225"/>
              </a:spcBef>
              <a:buNone/>
              <a:tabLst>
                <a:tab pos="914400" algn="l"/>
              </a:tabLst>
            </a:pPr>
            <a:r>
              <a:rPr lang="en-US" sz="1050" dirty="0">
                <a:solidFill>
                  <a:schemeClr val="bg2"/>
                </a:solidFill>
                <a:latin typeface="Helvetica" panose="020B0604020202020204" pitchFamily="34" charset="0"/>
                <a:ea typeface="Segoe UI" pitchFamily="34" charset="0"/>
                <a:cs typeface="Helvetica" panose="020B0604020202020204" pitchFamily="34" charset="0"/>
              </a:rPr>
              <a:t>Defects in various steps within the operation process, popularly falling into Sales Management, Customer Service, Customer </a:t>
            </a:r>
            <a:r>
              <a:rPr lang="en-US" sz="1050">
                <a:solidFill>
                  <a:schemeClr val="bg2"/>
                </a:solidFill>
                <a:latin typeface="Helvetica" panose="020B0604020202020204" pitchFamily="34" charset="0"/>
                <a:ea typeface="Segoe UI" pitchFamily="34" charset="0"/>
                <a:cs typeface="Helvetica" panose="020B0604020202020204" pitchFamily="34" charset="0"/>
              </a:rPr>
              <a:t>Data </a:t>
            </a:r>
            <a:r>
              <a:rPr lang="en-US" sz="1050" smtClean="0">
                <a:solidFill>
                  <a:schemeClr val="bg2"/>
                </a:solidFill>
                <a:latin typeface="Helvetica" panose="020B0604020202020204" pitchFamily="34" charset="0"/>
                <a:ea typeface="Segoe UI" pitchFamily="34" charset="0"/>
                <a:cs typeface="Helvetica" panose="020B0604020202020204" pitchFamily="34" charset="0"/>
              </a:rPr>
              <a:t>Management.</a:t>
            </a:r>
          </a:p>
          <a:p>
            <a:pPr marL="64295" indent="0">
              <a:lnSpc>
                <a:spcPct val="120000"/>
              </a:lnSpc>
              <a:spcBef>
                <a:spcPts val="225"/>
              </a:spcBef>
              <a:buNone/>
              <a:tabLst>
                <a:tab pos="914400" algn="l"/>
              </a:tabLst>
            </a:pPr>
            <a:endParaRPr lang="en-US" sz="1050">
              <a:solidFill>
                <a:schemeClr val="bg2"/>
              </a:solidFill>
              <a:latin typeface="Helvetica" panose="020B0604020202020204" pitchFamily="34" charset="0"/>
              <a:ea typeface="Segoe UI" pitchFamily="34" charset="0"/>
              <a:cs typeface="Helvetica" panose="020B0604020202020204" pitchFamily="34" charset="0"/>
            </a:endParaRPr>
          </a:p>
          <a:p>
            <a:pPr marL="235745" indent="-171450">
              <a:lnSpc>
                <a:spcPct val="120000"/>
              </a:lnSpc>
              <a:spcBef>
                <a:spcPts val="225"/>
              </a:spcBef>
              <a:buFont typeface="Arial" panose="020B0604020202020204" pitchFamily="34" charset="0"/>
              <a:buChar char="•"/>
              <a:tabLst>
                <a:tab pos="914400" algn="l"/>
              </a:tabLst>
            </a:pPr>
            <a:r>
              <a:rPr lang="en-US" sz="1125" smtClean="0">
                <a:solidFill>
                  <a:schemeClr val="bg2"/>
                </a:solidFill>
                <a:latin typeface="Helvetica" panose="020B0604020202020204" pitchFamily="34" charset="0"/>
                <a:ea typeface="Segoe UI" pitchFamily="34" charset="0"/>
                <a:cs typeface="Helvetica" panose="020B0604020202020204" pitchFamily="34" charset="0"/>
              </a:rPr>
              <a:t>Brand </a:t>
            </a:r>
            <a:r>
              <a:rPr lang="en-US" sz="1125" dirty="0">
                <a:solidFill>
                  <a:schemeClr val="bg2"/>
                </a:solidFill>
                <a:latin typeface="Helvetica" panose="020B0604020202020204" pitchFamily="34" charset="0"/>
                <a:ea typeface="Segoe UI" pitchFamily="34" charset="0"/>
                <a:cs typeface="Helvetica" panose="020B0604020202020204" pitchFamily="34" charset="0"/>
              </a:rPr>
              <a:t>Attitude</a:t>
            </a:r>
          </a:p>
          <a:p>
            <a:pPr marL="64295" indent="0">
              <a:lnSpc>
                <a:spcPct val="120000"/>
              </a:lnSpc>
              <a:spcBef>
                <a:spcPts val="225"/>
              </a:spcBef>
              <a:buNone/>
              <a:tabLst>
                <a:tab pos="914400" algn="l"/>
              </a:tabLst>
            </a:pPr>
            <a:r>
              <a:rPr lang="en-US" sz="1050" dirty="0">
                <a:solidFill>
                  <a:schemeClr val="bg2"/>
                </a:solidFill>
                <a:latin typeface="Helvetica" panose="020B0604020202020204" pitchFamily="34" charset="0"/>
                <a:ea typeface="Segoe UI" pitchFamily="34" charset="0"/>
                <a:cs typeface="Helvetica" panose="020B0604020202020204" pitchFamily="34" charset="0"/>
              </a:rPr>
              <a:t>Aggressiveness against the consumer, sole media lobbying tendency, over-action to protect the brand </a:t>
            </a:r>
            <a:r>
              <a:rPr lang="en-US" sz="1050">
                <a:solidFill>
                  <a:schemeClr val="bg2"/>
                </a:solidFill>
                <a:latin typeface="Helvetica" panose="020B0604020202020204" pitchFamily="34" charset="0"/>
                <a:ea typeface="Segoe UI" pitchFamily="34" charset="0"/>
                <a:cs typeface="Helvetica" panose="020B0604020202020204" pitchFamily="34" charset="0"/>
              </a:rPr>
              <a:t>from </a:t>
            </a:r>
            <a:r>
              <a:rPr lang="en-US" sz="1050" smtClean="0">
                <a:solidFill>
                  <a:schemeClr val="bg2"/>
                </a:solidFill>
                <a:latin typeface="Helvetica" panose="020B0604020202020204" pitchFamily="34" charset="0"/>
                <a:ea typeface="Segoe UI" pitchFamily="34" charset="0"/>
                <a:cs typeface="Helvetica" panose="020B0604020202020204" pitchFamily="34" charset="0"/>
              </a:rPr>
              <a:t>problems.</a:t>
            </a:r>
          </a:p>
          <a:p>
            <a:pPr marL="64295" indent="0">
              <a:lnSpc>
                <a:spcPct val="120000"/>
              </a:lnSpc>
              <a:spcBef>
                <a:spcPts val="225"/>
              </a:spcBef>
              <a:buNone/>
              <a:tabLst>
                <a:tab pos="914400" algn="l"/>
              </a:tabLst>
            </a:pPr>
            <a:endParaRPr lang="en-US" sz="1050">
              <a:solidFill>
                <a:schemeClr val="bg2"/>
              </a:solidFill>
              <a:latin typeface="Helvetica" panose="020B0604020202020204" pitchFamily="34" charset="0"/>
              <a:ea typeface="Segoe UI" pitchFamily="34" charset="0"/>
              <a:cs typeface="Helvetica" panose="020B0604020202020204" pitchFamily="34" charset="0"/>
            </a:endParaRPr>
          </a:p>
          <a:p>
            <a:pPr marL="235745" indent="-171450">
              <a:lnSpc>
                <a:spcPct val="120000"/>
              </a:lnSpc>
              <a:spcBef>
                <a:spcPts val="225"/>
              </a:spcBef>
              <a:buFont typeface="Arial" panose="020B0604020202020204" pitchFamily="34" charset="0"/>
              <a:buChar char="•"/>
              <a:tabLst>
                <a:tab pos="914400" algn="l"/>
              </a:tabLst>
            </a:pPr>
            <a:r>
              <a:rPr lang="en-US" sz="1125" smtClean="0">
                <a:solidFill>
                  <a:schemeClr val="bg2"/>
                </a:solidFill>
                <a:latin typeface="Helvetica" panose="020B0604020202020204" pitchFamily="34" charset="0"/>
                <a:ea typeface="Segoe UI" pitchFamily="34" charset="0"/>
                <a:cs typeface="Helvetica" panose="020B0604020202020204" pitchFamily="34" charset="0"/>
              </a:rPr>
              <a:t>Leadership </a:t>
            </a:r>
            <a:r>
              <a:rPr lang="en-US" sz="1125" dirty="0">
                <a:solidFill>
                  <a:schemeClr val="bg2"/>
                </a:solidFill>
                <a:latin typeface="Helvetica" panose="020B0604020202020204" pitchFamily="34" charset="0"/>
                <a:ea typeface="Segoe UI" pitchFamily="34" charset="0"/>
                <a:cs typeface="Helvetica" panose="020B0604020202020204" pitchFamily="34" charset="0"/>
              </a:rPr>
              <a:t>Reputation</a:t>
            </a:r>
          </a:p>
          <a:p>
            <a:pPr marL="64295" indent="0">
              <a:lnSpc>
                <a:spcPct val="120000"/>
              </a:lnSpc>
              <a:spcBef>
                <a:spcPts val="225"/>
              </a:spcBef>
              <a:buNone/>
              <a:tabLst>
                <a:tab pos="914400" algn="l"/>
              </a:tabLst>
            </a:pPr>
            <a:r>
              <a:rPr lang="en-US" sz="1050" dirty="0">
                <a:solidFill>
                  <a:schemeClr val="bg2"/>
                </a:solidFill>
                <a:latin typeface="Helvetica" panose="020B0604020202020204" pitchFamily="34" charset="0"/>
                <a:ea typeface="Segoe UI" pitchFamily="34" charset="0"/>
                <a:cs typeface="Helvetica" panose="020B0604020202020204" pitchFamily="34" charset="0"/>
              </a:rPr>
              <a:t>Nepotism, bribery, sex are common problems that knock down leadership reputation and negatively impact </a:t>
            </a:r>
            <a:r>
              <a:rPr lang="en-US" sz="1050">
                <a:solidFill>
                  <a:schemeClr val="bg2"/>
                </a:solidFill>
                <a:latin typeface="Helvetica" panose="020B0604020202020204" pitchFamily="34" charset="0"/>
                <a:ea typeface="Segoe UI" pitchFamily="34" charset="0"/>
                <a:cs typeface="Helvetica" panose="020B0604020202020204" pitchFamily="34" charset="0"/>
              </a:rPr>
              <a:t>the </a:t>
            </a:r>
            <a:r>
              <a:rPr lang="en-US" sz="1050" smtClean="0">
                <a:solidFill>
                  <a:schemeClr val="bg2"/>
                </a:solidFill>
                <a:latin typeface="Helvetica" panose="020B0604020202020204" pitchFamily="34" charset="0"/>
                <a:ea typeface="Segoe UI" pitchFamily="34" charset="0"/>
                <a:cs typeface="Helvetica" panose="020B0604020202020204" pitchFamily="34" charset="0"/>
              </a:rPr>
              <a:t>brand.</a:t>
            </a:r>
          </a:p>
          <a:p>
            <a:pPr marL="64295" indent="0">
              <a:lnSpc>
                <a:spcPct val="120000"/>
              </a:lnSpc>
              <a:spcBef>
                <a:spcPts val="225"/>
              </a:spcBef>
              <a:buNone/>
              <a:tabLst>
                <a:tab pos="914400" algn="l"/>
              </a:tabLst>
            </a:pPr>
            <a:endParaRPr lang="en-US" sz="1050">
              <a:solidFill>
                <a:schemeClr val="bg2"/>
              </a:solidFill>
              <a:latin typeface="Helvetica" panose="020B0604020202020204" pitchFamily="34" charset="0"/>
              <a:ea typeface="Segoe UI" pitchFamily="34" charset="0"/>
              <a:cs typeface="Helvetica" panose="020B0604020202020204" pitchFamily="34" charset="0"/>
            </a:endParaRPr>
          </a:p>
          <a:p>
            <a:pPr marL="235745" indent="-171450">
              <a:lnSpc>
                <a:spcPct val="120000"/>
              </a:lnSpc>
              <a:spcBef>
                <a:spcPts val="225"/>
              </a:spcBef>
              <a:buFont typeface="Arial" panose="020B0604020202020204" pitchFamily="34" charset="0"/>
              <a:buChar char="•"/>
              <a:tabLst>
                <a:tab pos="914400" algn="l"/>
              </a:tabLst>
            </a:pPr>
            <a:r>
              <a:rPr lang="en-US" sz="1125" smtClean="0">
                <a:solidFill>
                  <a:schemeClr val="bg2"/>
                </a:solidFill>
                <a:latin typeface="Helvetica" panose="020B0604020202020204" pitchFamily="34" charset="0"/>
                <a:ea typeface="Segoe UI" pitchFamily="34" charset="0"/>
                <a:cs typeface="Helvetica" panose="020B0604020202020204" pitchFamily="34" charset="0"/>
              </a:rPr>
              <a:t>Public </a:t>
            </a:r>
            <a:r>
              <a:rPr lang="en-US" sz="1125" dirty="0">
                <a:solidFill>
                  <a:schemeClr val="bg2"/>
                </a:solidFill>
                <a:latin typeface="Helvetica" panose="020B0604020202020204" pitchFamily="34" charset="0"/>
                <a:ea typeface="Segoe UI" pitchFamily="34" charset="0"/>
                <a:cs typeface="Helvetica" panose="020B0604020202020204" pitchFamily="34" charset="0"/>
              </a:rPr>
              <a:t>Interest Violation</a:t>
            </a:r>
          </a:p>
          <a:p>
            <a:pPr marL="64295" indent="0">
              <a:lnSpc>
                <a:spcPct val="110000"/>
              </a:lnSpc>
              <a:spcBef>
                <a:spcPts val="225"/>
              </a:spcBef>
              <a:buNone/>
              <a:tabLst>
                <a:tab pos="914400" algn="l"/>
              </a:tabLst>
            </a:pPr>
            <a:r>
              <a:rPr lang="en-US" sz="1050" dirty="0">
                <a:solidFill>
                  <a:schemeClr val="bg2"/>
                </a:solidFill>
                <a:latin typeface="Helvetica" panose="020B0604020202020204" pitchFamily="34" charset="0"/>
                <a:ea typeface="Segoe UI" pitchFamily="34" charset="0"/>
                <a:cs typeface="Helvetica" panose="020B0604020202020204" pitchFamily="34" charset="0"/>
              </a:rPr>
              <a:t>Environment pollution and traditional product category invasion.</a:t>
            </a:r>
          </a:p>
        </p:txBody>
      </p:sp>
      <p:grpSp>
        <p:nvGrpSpPr>
          <p:cNvPr id="54" name="Group 53"/>
          <p:cNvGrpSpPr/>
          <p:nvPr/>
        </p:nvGrpSpPr>
        <p:grpSpPr>
          <a:xfrm>
            <a:off x="4056287" y="505177"/>
            <a:ext cx="5087713" cy="4165581"/>
            <a:chOff x="5665660" y="883522"/>
            <a:chExt cx="6314625" cy="517012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765" y="2911261"/>
              <a:ext cx="879196" cy="678676"/>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0910" y="1471180"/>
              <a:ext cx="3245031" cy="4582462"/>
            </a:xfrm>
            <a:prstGeom prst="rect">
              <a:avLst/>
            </a:prstGeom>
          </p:spPr>
        </p:pic>
        <p:sp>
          <p:nvSpPr>
            <p:cNvPr id="57" name="Rectangle 56"/>
            <p:cNvSpPr/>
            <p:nvPr/>
          </p:nvSpPr>
          <p:spPr>
            <a:xfrm>
              <a:off x="8360857" y="883522"/>
              <a:ext cx="3619428" cy="451315"/>
            </a:xfrm>
            <a:prstGeom prst="rect">
              <a:avLst/>
            </a:prstGeom>
          </p:spPr>
          <p:txBody>
            <a:bodyPr wrap="none">
              <a:spAutoFit/>
            </a:bodyPr>
            <a:lstStyle/>
            <a:p>
              <a:r>
                <a:rPr lang="en-US" sz="1763" b="1" dirty="0">
                  <a:latin typeface="Helvetica" panose="020B0604020202020204" pitchFamily="34" charset="0"/>
                  <a:ea typeface="Open Sans" panose="020B0604020202020204" charset="0"/>
                  <a:cs typeface="Helvetica" panose="020B0604020202020204" pitchFamily="34" charset="0"/>
                </a:rPr>
                <a:t>Popular Causes of Crises</a:t>
              </a:r>
            </a:p>
          </p:txBody>
        </p:sp>
        <p:sp>
          <p:nvSpPr>
            <p:cNvPr id="58" name="Rectangle 57"/>
            <p:cNvSpPr/>
            <p:nvPr/>
          </p:nvSpPr>
          <p:spPr>
            <a:xfrm>
              <a:off x="10320816" y="1283349"/>
              <a:ext cx="1422942" cy="293741"/>
            </a:xfrm>
            <a:prstGeom prst="rect">
              <a:avLst/>
            </a:prstGeom>
          </p:spPr>
          <p:txBody>
            <a:bodyPr wrap="none">
              <a:spAutoFit/>
            </a:bodyPr>
            <a:lstStyle/>
            <a:p>
              <a:pPr algn="r"/>
              <a:r>
                <a:rPr lang="en-US" sz="938" i="1" dirty="0">
                  <a:latin typeface="Helvetica" panose="020B0604020202020204" pitchFamily="34" charset="0"/>
                  <a:ea typeface="Open Sans" panose="020B0604020202020204" charset="0"/>
                  <a:cs typeface="Helvetica" panose="020B0604020202020204" pitchFamily="34" charset="0"/>
                </a:rPr>
                <a:t>Source: Altimeter </a:t>
              </a:r>
              <a:endParaRPr lang="en-US" sz="938" i="1" dirty="0">
                <a:latin typeface="Helvetica" panose="020B0604020202020204" pitchFamily="34" charset="0"/>
                <a:cs typeface="Helvetica" panose="020B0604020202020204" pitchFamily="34" charset="0"/>
              </a:endParaRPr>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5660" y="1405721"/>
              <a:ext cx="998030" cy="453380"/>
            </a:xfrm>
            <a:prstGeom prst="rect">
              <a:avLst/>
            </a:prstGeom>
          </p:spPr>
        </p:pic>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0923" y="1023485"/>
              <a:ext cx="625587" cy="375352"/>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2805" y="1038910"/>
              <a:ext cx="1088059" cy="848172"/>
            </a:xfrm>
            <a:prstGeom prst="rect">
              <a:avLst/>
            </a:prstGeom>
          </p:spPr>
        </p:pic>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54016" y="3433854"/>
              <a:ext cx="451073" cy="480392"/>
            </a:xfrm>
            <a:prstGeom prst="rect">
              <a:avLst/>
            </a:prstGeom>
          </p:spPr>
        </p:pic>
        <p:pic>
          <p:nvPicPr>
            <p:cNvPr id="63" name="Picture 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6990" y="2481250"/>
              <a:ext cx="1263986" cy="388919"/>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3423" y="2462083"/>
              <a:ext cx="558441" cy="371617"/>
            </a:xfrm>
            <a:prstGeom prst="rect">
              <a:avLst/>
            </a:prstGeom>
          </p:spPr>
        </p:pic>
        <p:pic>
          <p:nvPicPr>
            <p:cNvPr id="65" name="Picture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50970" y="2052554"/>
              <a:ext cx="913964" cy="386779"/>
            </a:xfrm>
            <a:prstGeom prst="rect">
              <a:avLst/>
            </a:prstGeom>
          </p:spPr>
        </p:pic>
        <p:pic>
          <p:nvPicPr>
            <p:cNvPr id="66" name="Picture 6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15250" y="2039550"/>
              <a:ext cx="870579" cy="399783"/>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4886" y="3401178"/>
              <a:ext cx="524498" cy="524498"/>
            </a:xfrm>
            <a:prstGeom prst="rect">
              <a:avLst/>
            </a:prstGeom>
          </p:spPr>
        </p:pic>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72917" y="3133240"/>
              <a:ext cx="1088059" cy="848172"/>
            </a:xfrm>
            <a:prstGeom prst="rect">
              <a:avLst/>
            </a:prstGeom>
          </p:spPr>
        </p:pic>
        <p:pic>
          <p:nvPicPr>
            <p:cNvPr id="69" name="Picture 6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96990" y="4502892"/>
              <a:ext cx="1293874" cy="426879"/>
            </a:xfrm>
            <a:prstGeom prst="rect">
              <a:avLst/>
            </a:prstGeom>
          </p:spPr>
        </p:pic>
        <p:pic>
          <p:nvPicPr>
            <p:cNvPr id="70" name="Picture 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50090" y="4206351"/>
              <a:ext cx="1350757" cy="387777"/>
            </a:xfrm>
            <a:prstGeom prst="rect">
              <a:avLst/>
            </a:prstGeom>
          </p:spPr>
        </p:pic>
        <p:pic>
          <p:nvPicPr>
            <p:cNvPr id="71" name="Picture 7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10759" y="4594128"/>
              <a:ext cx="421137" cy="379617"/>
            </a:xfrm>
            <a:prstGeom prst="rect">
              <a:avLst/>
            </a:prstGeom>
          </p:spPr>
        </p:pic>
        <p:pic>
          <p:nvPicPr>
            <p:cNvPr id="72" name="Picture 7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52790" y="4249542"/>
              <a:ext cx="908186" cy="210159"/>
            </a:xfrm>
            <a:prstGeom prst="rect">
              <a:avLst/>
            </a:prstGeom>
          </p:spPr>
        </p:pic>
        <p:pic>
          <p:nvPicPr>
            <p:cNvPr id="73" name="Picture 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76144" y="5242017"/>
              <a:ext cx="1213239" cy="667281"/>
            </a:xfrm>
            <a:prstGeom prst="rect">
              <a:avLst/>
            </a:prstGeom>
          </p:spPr>
        </p:pic>
        <p:pic>
          <p:nvPicPr>
            <p:cNvPr id="74" name="Picture 7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58355" y="5192939"/>
              <a:ext cx="681037" cy="715244"/>
            </a:xfrm>
            <a:prstGeom prst="rect">
              <a:avLst/>
            </a:prstGeom>
          </p:spPr>
        </p:pic>
      </p:grpSp>
      <p:sp>
        <p:nvSpPr>
          <p:cNvPr id="75" name="Line 14"/>
          <p:cNvSpPr>
            <a:spLocks noChangeShapeType="1"/>
          </p:cNvSpPr>
          <p:nvPr/>
        </p:nvSpPr>
        <p:spPr bwMode="auto">
          <a:xfrm flipV="1">
            <a:off x="1407340" y="505177"/>
            <a:ext cx="6837068" cy="15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527823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11</a:t>
            </a:fld>
            <a:endParaRPr lang="en-US" dirty="0"/>
          </a:p>
        </p:txBody>
      </p:sp>
      <p:sp>
        <p:nvSpPr>
          <p:cNvPr id="4" name="Text Placeholder 2"/>
          <p:cNvSpPr txBox="1">
            <a:spLocks/>
          </p:cNvSpPr>
          <p:nvPr/>
        </p:nvSpPr>
        <p:spPr>
          <a:xfrm>
            <a:off x="608061" y="-68895"/>
            <a:ext cx="7984745"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The Role Of Social Media Crisis Management</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Content Placeholder 1"/>
          <p:cNvSpPr txBox="1">
            <a:spLocks/>
          </p:cNvSpPr>
          <p:nvPr/>
        </p:nvSpPr>
        <p:spPr>
          <a:xfrm>
            <a:off x="417092" y="685334"/>
            <a:ext cx="8417617" cy="1421695"/>
          </a:xfrm>
          <a:prstGeom prst="rect">
            <a:avLst/>
          </a:prstGeom>
        </p:spPr>
        <p:txBody>
          <a:bodyPr>
            <a:noAutofit/>
          </a:bodyPr>
          <a:lst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a:lstStyle>
          <a:p>
            <a:pPr marL="0" indent="0">
              <a:lnSpc>
                <a:spcPct val="150000"/>
              </a:lnSpc>
              <a:spcBef>
                <a:spcPts val="0"/>
              </a:spcBef>
              <a:spcAft>
                <a:spcPts val="169"/>
              </a:spcAft>
              <a:buNone/>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While Traditional Media is NEGOTIABLE through Media Relation Social Media is ALMOST UNABLE to NEUTRALIZE and consequently the consumer has BIGGER VOICE and MORE POWER. So it is ESSENTIAL to,</a:t>
            </a:r>
          </a:p>
        </p:txBody>
      </p:sp>
      <p:pic>
        <p:nvPicPr>
          <p:cNvPr id="6" name="Picture 5"/>
          <p:cNvPicPr>
            <a:picLocks noChangeAspect="1"/>
          </p:cNvPicPr>
          <p:nvPr/>
        </p:nvPicPr>
        <p:blipFill>
          <a:blip r:embed="rId2"/>
          <a:stretch>
            <a:fillRect/>
          </a:stretch>
        </p:blipFill>
        <p:spPr>
          <a:xfrm>
            <a:off x="223020" y="2436888"/>
            <a:ext cx="2690574" cy="14705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216" y="2163364"/>
            <a:ext cx="2554102" cy="1660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806" y="2151021"/>
            <a:ext cx="2598050" cy="1714713"/>
          </a:xfrm>
          <a:prstGeom prst="rect">
            <a:avLst/>
          </a:prstGeom>
        </p:spPr>
      </p:pic>
      <p:sp>
        <p:nvSpPr>
          <p:cNvPr id="9" name="Rectangle 8"/>
          <p:cNvSpPr/>
          <p:nvPr/>
        </p:nvSpPr>
        <p:spPr>
          <a:xfrm>
            <a:off x="3641977" y="3873302"/>
            <a:ext cx="1928733" cy="364202"/>
          </a:xfrm>
          <a:prstGeom prst="rect">
            <a:avLst/>
          </a:prstGeom>
        </p:spPr>
        <p:txBody>
          <a:bodyPr wrap="none" tIns="0" bIns="0" anchor="ctr" anchorCtr="0">
            <a:spAutoFit/>
          </a:bodyPr>
          <a:lstStyle/>
          <a:p>
            <a:pPr>
              <a:lnSpc>
                <a:spcPct val="150000"/>
              </a:lnSpc>
              <a:spcAft>
                <a:spcPts val="169"/>
              </a:spcAft>
              <a:defRPr/>
            </a:pPr>
            <a:r>
              <a:rPr lang="en-US" sz="1800" b="1" dirty="0">
                <a:solidFill>
                  <a:schemeClr val="accent1"/>
                </a:solidFill>
                <a:latin typeface="Helvetica" panose="020B0604020202020204" pitchFamily="34" charset="0"/>
                <a:ea typeface="Segoe UI" pitchFamily="34" charset="0"/>
                <a:cs typeface="Helvetica" panose="020B0604020202020204" pitchFamily="34" charset="0"/>
              </a:rPr>
              <a:t>The Community</a:t>
            </a:r>
          </a:p>
        </p:txBody>
      </p:sp>
      <p:sp>
        <p:nvSpPr>
          <p:cNvPr id="10" name="Rectangle 9"/>
          <p:cNvSpPr/>
          <p:nvPr/>
        </p:nvSpPr>
        <p:spPr>
          <a:xfrm>
            <a:off x="338306" y="1711216"/>
            <a:ext cx="1930336" cy="395814"/>
          </a:xfrm>
          <a:prstGeom prst="rect">
            <a:avLst/>
          </a:prstGeom>
        </p:spPr>
        <p:txBody>
          <a:bodyPr wrap="none">
            <a:spAutoFit/>
          </a:bodyPr>
          <a:lstStyle/>
          <a:p>
            <a:pPr>
              <a:lnSpc>
                <a:spcPct val="150000"/>
              </a:lnSpc>
              <a:spcAft>
                <a:spcPts val="169"/>
              </a:spcAft>
              <a:defRPr/>
            </a:pPr>
            <a:r>
              <a:rPr lang="en-US" sz="1500" dirty="0">
                <a:solidFill>
                  <a:srgbClr val="0070C0"/>
                </a:solidFill>
                <a:latin typeface="Helvetica" panose="020B0604020202020204" pitchFamily="34" charset="0"/>
                <a:ea typeface="Roboto" pitchFamily="2" charset="0"/>
                <a:cs typeface="Helvetica" panose="020B0604020202020204" pitchFamily="34" charset="0"/>
              </a:rPr>
              <a:t>Listen &amp; Understand</a:t>
            </a:r>
          </a:p>
        </p:txBody>
      </p:sp>
      <p:sp>
        <p:nvSpPr>
          <p:cNvPr id="11" name="Rectangle 10"/>
          <p:cNvSpPr/>
          <p:nvPr/>
        </p:nvSpPr>
        <p:spPr>
          <a:xfrm>
            <a:off x="3419872" y="1711215"/>
            <a:ext cx="2203424" cy="395814"/>
          </a:xfrm>
          <a:prstGeom prst="rect">
            <a:avLst/>
          </a:prstGeom>
        </p:spPr>
        <p:txBody>
          <a:bodyPr wrap="none">
            <a:spAutoFit/>
          </a:bodyPr>
          <a:lstStyle/>
          <a:p>
            <a:pPr>
              <a:lnSpc>
                <a:spcPct val="150000"/>
              </a:lnSpc>
              <a:spcAft>
                <a:spcPts val="169"/>
              </a:spcAft>
              <a:defRPr/>
            </a:pPr>
            <a:r>
              <a:rPr lang="en-US" sz="1500" dirty="0">
                <a:solidFill>
                  <a:srgbClr val="0070C0"/>
                </a:solidFill>
                <a:latin typeface="Helvetica" panose="020B0604020202020204" pitchFamily="34" charset="0"/>
                <a:ea typeface="Roboto" pitchFamily="2" charset="0"/>
                <a:cs typeface="Helvetica" panose="020B0604020202020204" pitchFamily="34" charset="0"/>
              </a:rPr>
              <a:t>Act Faster &amp; Always On</a:t>
            </a:r>
          </a:p>
        </p:txBody>
      </p:sp>
      <p:sp>
        <p:nvSpPr>
          <p:cNvPr id="12" name="Rectangle 11"/>
          <p:cNvSpPr/>
          <p:nvPr/>
        </p:nvSpPr>
        <p:spPr>
          <a:xfrm>
            <a:off x="6774527" y="1684251"/>
            <a:ext cx="1959006" cy="438582"/>
          </a:xfrm>
          <a:prstGeom prst="rect">
            <a:avLst/>
          </a:prstGeom>
        </p:spPr>
        <p:txBody>
          <a:bodyPr wrap="square">
            <a:spAutoFit/>
          </a:bodyPr>
          <a:lstStyle/>
          <a:p>
            <a:pPr>
              <a:lnSpc>
                <a:spcPct val="150000"/>
              </a:lnSpc>
              <a:spcAft>
                <a:spcPts val="169"/>
              </a:spcAft>
              <a:defRPr/>
            </a:pPr>
            <a:r>
              <a:rPr lang="en-US" sz="1500" dirty="0">
                <a:solidFill>
                  <a:srgbClr val="0070C0"/>
                </a:solidFill>
                <a:latin typeface="Helvetica" panose="020B0604020202020204" pitchFamily="34" charset="0"/>
                <a:ea typeface="Roboto" pitchFamily="2" charset="0"/>
                <a:cs typeface="Helvetica" panose="020B0604020202020204" pitchFamily="34" charset="0"/>
              </a:rPr>
              <a:t>Take Good Care Of</a:t>
            </a:r>
          </a:p>
        </p:txBody>
      </p:sp>
      <p:sp>
        <p:nvSpPr>
          <p:cNvPr id="14" name="Line 14"/>
          <p:cNvSpPr>
            <a:spLocks noChangeShapeType="1"/>
          </p:cNvSpPr>
          <p:nvPr/>
        </p:nvSpPr>
        <p:spPr bwMode="auto">
          <a:xfrm>
            <a:off x="1043608" y="483518"/>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2298920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12</a:t>
            </a:fld>
            <a:endParaRPr lang="en-US" dirty="0"/>
          </a:p>
        </p:txBody>
      </p:sp>
      <p:sp>
        <p:nvSpPr>
          <p:cNvPr id="4" name="Text Placeholder 2"/>
          <p:cNvSpPr txBox="1">
            <a:spLocks/>
          </p:cNvSpPr>
          <p:nvPr/>
        </p:nvSpPr>
        <p:spPr>
          <a:xfrm>
            <a:off x="1331640" y="-2982"/>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Social Media Change The Situation</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Rectangle 4"/>
          <p:cNvSpPr/>
          <p:nvPr/>
        </p:nvSpPr>
        <p:spPr>
          <a:xfrm>
            <a:off x="179512" y="1203598"/>
            <a:ext cx="8573721" cy="2554545"/>
          </a:xfrm>
          <a:prstGeom prst="rect">
            <a:avLst/>
          </a:prstGeom>
        </p:spPr>
        <p:txBody>
          <a:bodyPr wrap="square">
            <a:spAutoFit/>
          </a:bodyPr>
          <a:lstStyle/>
          <a:p>
            <a:pPr algn="ctr"/>
            <a:r>
              <a:rPr lang="en-US" sz="3200" dirty="0">
                <a:solidFill>
                  <a:srgbClr val="0576BC"/>
                </a:solidFill>
                <a:latin typeface="Helvetica" panose="020B0604020202020204" pitchFamily="34" charset="0"/>
                <a:ea typeface="Open Sans" panose="020B0604020202020204" charset="0"/>
                <a:cs typeface="Helvetica" panose="020B0604020202020204" pitchFamily="34" charset="0"/>
              </a:rPr>
              <a:t>“In the 21st century, a social media savant can do more harm than a trial attorney.” </a:t>
            </a:r>
            <a:endParaRPr lang="vi-VN" sz="3200" dirty="0">
              <a:solidFill>
                <a:srgbClr val="0576BC"/>
              </a:solidFill>
              <a:latin typeface="Helvetica" panose="020B0604020202020204" pitchFamily="34" charset="0"/>
              <a:ea typeface="Open Sans" panose="020B0604020202020204" charset="0"/>
              <a:cs typeface="Helvetica" panose="020B0604020202020204" pitchFamily="34" charset="0"/>
            </a:endParaRPr>
          </a:p>
          <a:p>
            <a:pPr algn="r"/>
            <a:endParaRPr lang="vi-VN" sz="3200" dirty="0">
              <a:latin typeface="Helvetica" panose="020B0604020202020204" pitchFamily="34" charset="0"/>
              <a:ea typeface="Open Sans" panose="020B0604020202020204" charset="0"/>
              <a:cs typeface="Helvetica" panose="020B0604020202020204" pitchFamily="34" charset="0"/>
            </a:endParaRPr>
          </a:p>
          <a:p>
            <a:pPr algn="r"/>
            <a:r>
              <a:rPr lang="en-US" sz="3200" dirty="0">
                <a:solidFill>
                  <a:schemeClr val="bg2"/>
                </a:solidFill>
                <a:latin typeface="Helvetica" panose="020B0604020202020204" pitchFamily="34" charset="0"/>
                <a:ea typeface="Open Sans" panose="020B0604020202020204" charset="0"/>
                <a:cs typeface="Helvetica" panose="020B0604020202020204" pitchFamily="34" charset="0"/>
              </a:rPr>
              <a:t>Jonathan Bernstein </a:t>
            </a:r>
            <a:endParaRPr lang="vi-VN" sz="3200" dirty="0">
              <a:solidFill>
                <a:schemeClr val="bg2"/>
              </a:solidFill>
              <a:latin typeface="Helvetica" panose="020B0604020202020204" pitchFamily="34" charset="0"/>
              <a:ea typeface="Open Sans" panose="020B0604020202020204" charset="0"/>
              <a:cs typeface="Helvetica" panose="020B0604020202020204" pitchFamily="34" charset="0"/>
            </a:endParaRPr>
          </a:p>
          <a:p>
            <a:pPr algn="r"/>
            <a:r>
              <a:rPr lang="en-US" sz="3200" dirty="0">
                <a:solidFill>
                  <a:schemeClr val="bg2"/>
                </a:solidFill>
                <a:latin typeface="Helvetica" panose="020B0604020202020204" pitchFamily="34" charset="0"/>
                <a:ea typeface="Open Sans" panose="020B0604020202020204" charset="0"/>
                <a:cs typeface="Helvetica" panose="020B0604020202020204" pitchFamily="34" charset="0"/>
              </a:rPr>
              <a:t>Bernstein Crisis Management Inc.</a:t>
            </a:r>
          </a:p>
        </p:txBody>
      </p:sp>
      <p:sp>
        <p:nvSpPr>
          <p:cNvPr id="6" name="Line 14"/>
          <p:cNvSpPr>
            <a:spLocks noChangeShapeType="1"/>
          </p:cNvSpPr>
          <p:nvPr/>
        </p:nvSpPr>
        <p:spPr bwMode="auto">
          <a:xfrm>
            <a:off x="1043608" y="483518"/>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8257384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13</a:t>
            </a:fld>
            <a:endParaRPr lang="en-US" dirty="0"/>
          </a:p>
        </p:txBody>
      </p:sp>
      <p:sp>
        <p:nvSpPr>
          <p:cNvPr id="3" name="Title 1"/>
          <p:cNvSpPr txBox="1">
            <a:spLocks/>
          </p:cNvSpPr>
          <p:nvPr/>
        </p:nvSpPr>
        <p:spPr>
          <a:xfrm>
            <a:off x="1335161" y="-17825"/>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Prevention Is The Best Solution</a:t>
            </a:r>
            <a:r>
              <a:rPr lang="en-US" sz="2475" kern="0" smtClean="0">
                <a:solidFill>
                  <a:srgbClr val="CA3427"/>
                </a:solidFill>
                <a:latin typeface="Helvetica" panose="020B0604020202020204" pitchFamily="34" charset="0"/>
                <a:cs typeface="Helvetica" panose="020B0604020202020204" pitchFamily="34" charset="0"/>
              </a:rPr>
              <a:t/>
            </a:r>
            <a:br>
              <a:rPr lang="en-US" sz="2475" kern="0" smtClean="0">
                <a:solidFill>
                  <a:srgbClr val="CA3427"/>
                </a:solidFill>
                <a:latin typeface="Helvetica" panose="020B0604020202020204" pitchFamily="34" charset="0"/>
                <a:cs typeface="Helvetica" panose="020B0604020202020204" pitchFamily="34" charset="0"/>
              </a:rPr>
            </a:br>
            <a:endParaRPr lang="en-US" sz="2475" kern="0" dirty="0">
              <a:solidFill>
                <a:srgbClr val="CA3427"/>
              </a:solidFill>
              <a:latin typeface="Helvetica" panose="020B0604020202020204" pitchFamily="34" charset="0"/>
              <a:cs typeface="Helvetica" panose="020B0604020202020204" pitchFamily="34" charset="0"/>
            </a:endParaRPr>
          </a:p>
        </p:txBody>
      </p:sp>
      <p:sp>
        <p:nvSpPr>
          <p:cNvPr id="5" name="Content Placeholder 2"/>
          <p:cNvSpPr txBox="1">
            <a:spLocks/>
          </p:cNvSpPr>
          <p:nvPr/>
        </p:nvSpPr>
        <p:spPr>
          <a:xfrm>
            <a:off x="179512" y="637462"/>
            <a:ext cx="9154633" cy="3580514"/>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spcBef>
                <a:spcPts val="0"/>
              </a:spcBef>
              <a:spcAft>
                <a:spcPts val="169"/>
              </a:spcAft>
              <a:buNone/>
              <a:defRPr/>
            </a:pPr>
            <a:endParaRPr lang="en-US" sz="1200" dirty="0">
              <a:solidFill>
                <a:schemeClr val="tx1"/>
              </a:solidFill>
              <a:latin typeface="Helvetica" panose="020B0604020202020204" pitchFamily="34" charset="0"/>
              <a:ea typeface="Segoe UI" pitchFamily="34" charset="0"/>
              <a:cs typeface="Helvetica" panose="020B0604020202020204" pitchFamily="34" charset="0"/>
            </a:endParaRPr>
          </a:p>
          <a:p>
            <a:pPr marL="0" indent="0">
              <a:lnSpc>
                <a:spcPct val="150000"/>
              </a:lnSpc>
              <a:spcBef>
                <a:spcPts val="0"/>
              </a:spcBef>
              <a:spcAft>
                <a:spcPts val="169"/>
              </a:spcAft>
              <a:buNone/>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Once the crisis happens the chance to resolve it fully is ZERO</a:t>
            </a:r>
            <a:r>
              <a:rPr lang="en-US" sz="1200" dirty="0">
                <a:solidFill>
                  <a:schemeClr val="bg2"/>
                </a:solidFill>
                <a:latin typeface="Helvetica" panose="020B0604020202020204" pitchFamily="34" charset="0"/>
                <a:ea typeface="Segoe UI" pitchFamily="34" charset="0"/>
                <a:cs typeface="Helvetica" panose="020B0604020202020204" pitchFamily="34" charset="0"/>
              </a:rPr>
              <a:t> and</a:t>
            </a:r>
            <a:r>
              <a:rPr lang="vi-VN" sz="1200" dirty="0">
                <a:solidFill>
                  <a:schemeClr val="bg2"/>
                </a:solidFill>
                <a:latin typeface="Helvetica" panose="020B0604020202020204" pitchFamily="34" charset="0"/>
                <a:ea typeface="Segoe UI" pitchFamily="34" charset="0"/>
                <a:cs typeface="Helvetica" panose="020B0604020202020204" pitchFamily="34" charset="0"/>
              </a:rPr>
              <a:t> there is always</a:t>
            </a:r>
            <a:r>
              <a:rPr lang="en-US" sz="1200" dirty="0">
                <a:solidFill>
                  <a:schemeClr val="bg2"/>
                </a:solidFill>
                <a:latin typeface="Helvetica" panose="020B0604020202020204" pitchFamily="34" charset="0"/>
                <a:ea typeface="Segoe UI" pitchFamily="34" charset="0"/>
                <a:cs typeface="Helvetica" panose="020B0604020202020204" pitchFamily="34" charset="0"/>
              </a:rPr>
              <a:t> consequences. </a:t>
            </a:r>
          </a:p>
          <a:p>
            <a:pPr marL="0" indent="0">
              <a:lnSpc>
                <a:spcPct val="150000"/>
              </a:lnSpc>
              <a:spcBef>
                <a:spcPts val="0"/>
              </a:spcBef>
              <a:spcAft>
                <a:spcPts val="169"/>
              </a:spcAft>
              <a:buNone/>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So it is </a:t>
            </a:r>
            <a:r>
              <a:rPr lang="vi-VN" sz="1200">
                <a:solidFill>
                  <a:schemeClr val="bg2"/>
                </a:solidFill>
                <a:latin typeface="Helvetica" panose="020B0604020202020204" pitchFamily="34" charset="0"/>
                <a:ea typeface="Segoe UI" pitchFamily="34" charset="0"/>
                <a:cs typeface="Helvetica" panose="020B0604020202020204" pitchFamily="34" charset="0"/>
              </a:rPr>
              <a:t>important </a:t>
            </a:r>
            <a:r>
              <a:rPr lang="vi-VN" sz="1200" smtClean="0">
                <a:solidFill>
                  <a:schemeClr val="bg2"/>
                </a:solidFill>
                <a:latin typeface="Helvetica" panose="020B0604020202020204" pitchFamily="34" charset="0"/>
                <a:ea typeface="Segoe UI" pitchFamily="34" charset="0"/>
                <a:cs typeface="Helvetica" panose="020B0604020202020204" pitchFamily="34" charset="0"/>
              </a:rPr>
              <a:t>to </a:t>
            </a:r>
            <a:r>
              <a:rPr lang="en-US" sz="1200" b="1" smtClean="0">
                <a:solidFill>
                  <a:schemeClr val="accent1"/>
                </a:solidFill>
                <a:latin typeface="Helvetica" panose="020B0604020202020204" pitchFamily="34" charset="0"/>
                <a:ea typeface="Segoe UI" pitchFamily="34" charset="0"/>
                <a:cs typeface="Helvetica" panose="020B0604020202020204" pitchFamily="34" charset="0"/>
              </a:rPr>
              <a:t>TRACK, UNDERSTAND,</a:t>
            </a:r>
            <a:r>
              <a:rPr lang="vi-VN" sz="1200" b="1" smtClean="0">
                <a:solidFill>
                  <a:schemeClr val="accent1"/>
                </a:solidFill>
                <a:latin typeface="Helvetica" panose="020B0604020202020204" pitchFamily="34" charset="0"/>
                <a:ea typeface="Segoe UI" pitchFamily="34" charset="0"/>
                <a:cs typeface="Helvetica" panose="020B0604020202020204" pitchFamily="34" charset="0"/>
              </a:rPr>
              <a:t> </a:t>
            </a:r>
            <a:r>
              <a:rPr lang="vi-VN" sz="1200" b="1">
                <a:solidFill>
                  <a:schemeClr val="accent1"/>
                </a:solidFill>
                <a:latin typeface="Helvetica" panose="020B0604020202020204" pitchFamily="34" charset="0"/>
                <a:ea typeface="Segoe UI" pitchFamily="34" charset="0"/>
                <a:cs typeface="Helvetica" panose="020B0604020202020204" pitchFamily="34" charset="0"/>
              </a:rPr>
              <a:t>and </a:t>
            </a:r>
            <a:r>
              <a:rPr lang="en-US" sz="1200" b="1" smtClean="0">
                <a:solidFill>
                  <a:schemeClr val="accent1"/>
                </a:solidFill>
                <a:latin typeface="Helvetica" panose="020B0604020202020204" pitchFamily="34" charset="0"/>
                <a:ea typeface="Segoe UI" pitchFamily="34" charset="0"/>
                <a:cs typeface="Helvetica" panose="020B0604020202020204" pitchFamily="34" charset="0"/>
              </a:rPr>
              <a:t>ANTICIPATE</a:t>
            </a:r>
            <a:r>
              <a:rPr lang="vi-VN" sz="1200" smtClean="0">
                <a:solidFill>
                  <a:schemeClr val="accent1"/>
                </a:solidFill>
                <a:latin typeface="Helvetica" panose="020B0604020202020204" pitchFamily="34" charset="0"/>
                <a:ea typeface="Segoe UI" pitchFamily="34" charset="0"/>
                <a:cs typeface="Helvetica" panose="020B0604020202020204" pitchFamily="34" charset="0"/>
              </a:rPr>
              <a:t> </a:t>
            </a:r>
            <a:r>
              <a:rPr lang="en-US" sz="1200" dirty="0">
                <a:solidFill>
                  <a:schemeClr val="bg2"/>
                </a:solidFill>
                <a:latin typeface="Helvetica" panose="020B0604020202020204" pitchFamily="34" charset="0"/>
                <a:ea typeface="Segoe UI" pitchFamily="34" charset="0"/>
                <a:cs typeface="Helvetica" panose="020B0604020202020204" pitchFamily="34" charset="0"/>
              </a:rPr>
              <a:t>in advance</a:t>
            </a:r>
            <a:endParaRPr lang="vi-VN" sz="1200" dirty="0">
              <a:solidFill>
                <a:schemeClr val="bg2"/>
              </a:solidFill>
              <a:latin typeface="Helvetica" panose="020B0604020202020204" pitchFamily="34" charset="0"/>
              <a:ea typeface="Segoe UI" pitchFamily="34" charset="0"/>
              <a:cs typeface="Helvetica" panose="020B0604020202020204" pitchFamily="34" charset="0"/>
            </a:endParaRPr>
          </a:p>
          <a:p>
            <a:pPr lvl="1">
              <a:lnSpc>
                <a:spcPct val="150000"/>
              </a:lnSpc>
              <a:spcBef>
                <a:spcPts val="0"/>
              </a:spcBef>
              <a:spcAft>
                <a:spcPts val="169"/>
              </a:spcAft>
              <a:buFont typeface="Wingdings" panose="05000000000000000000" pitchFamily="2" charset="2"/>
              <a:buChar char="ü"/>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Your Brand’s Social Health</a:t>
            </a:r>
          </a:p>
          <a:p>
            <a:pPr lvl="1">
              <a:lnSpc>
                <a:spcPct val="150000"/>
              </a:lnSpc>
              <a:spcBef>
                <a:spcPts val="0"/>
              </a:spcBef>
              <a:spcAft>
                <a:spcPts val="169"/>
              </a:spcAft>
              <a:buFont typeface="Wingdings" panose="05000000000000000000" pitchFamily="2" charset="2"/>
              <a:buChar char="ü"/>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Your Competitor’s Crises</a:t>
            </a:r>
          </a:p>
          <a:p>
            <a:pPr lvl="1">
              <a:lnSpc>
                <a:spcPct val="150000"/>
              </a:lnSpc>
              <a:spcBef>
                <a:spcPts val="0"/>
              </a:spcBef>
              <a:spcAft>
                <a:spcPts val="169"/>
              </a:spcAft>
              <a:buFont typeface="Wingdings" panose="05000000000000000000" pitchFamily="2" charset="2"/>
              <a:buChar char="ü"/>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Brand Health and Crises from Relevant</a:t>
            </a:r>
            <a:endParaRPr lang="en-US" sz="1200" dirty="0">
              <a:solidFill>
                <a:schemeClr val="bg2"/>
              </a:solidFill>
              <a:latin typeface="Helvetica" panose="020B0604020202020204" pitchFamily="34" charset="0"/>
              <a:ea typeface="Segoe UI" pitchFamily="34" charset="0"/>
              <a:cs typeface="Helvetica" panose="020B0604020202020204" pitchFamily="34" charset="0"/>
            </a:endParaRPr>
          </a:p>
          <a:p>
            <a:pPr marL="279206" lvl="1" indent="0">
              <a:lnSpc>
                <a:spcPct val="150000"/>
              </a:lnSpc>
              <a:spcBef>
                <a:spcPts val="0"/>
              </a:spcBef>
              <a:spcAft>
                <a:spcPts val="169"/>
              </a:spcAft>
              <a:buNone/>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Product/Service Category to Yours</a:t>
            </a:r>
            <a:endParaRPr lang="en-US" sz="1200" dirty="0">
              <a:solidFill>
                <a:schemeClr val="bg2"/>
              </a:solidFill>
              <a:latin typeface="Helvetica" panose="020B0604020202020204" pitchFamily="34" charset="0"/>
              <a:ea typeface="Segoe UI" pitchFamily="34" charset="0"/>
              <a:cs typeface="Helvetica" panose="020B0604020202020204" pitchFamily="34" charset="0"/>
            </a:endParaRPr>
          </a:p>
        </p:txBody>
      </p:sp>
      <p:grpSp>
        <p:nvGrpSpPr>
          <p:cNvPr id="6" name="Group 5"/>
          <p:cNvGrpSpPr/>
          <p:nvPr/>
        </p:nvGrpSpPr>
        <p:grpSpPr>
          <a:xfrm>
            <a:off x="4625901" y="2088127"/>
            <a:ext cx="3530261" cy="2276475"/>
            <a:chOff x="6872966" y="2792336"/>
            <a:chExt cx="4755665" cy="306667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966" y="2849108"/>
              <a:ext cx="4752975" cy="3009900"/>
            </a:xfrm>
            <a:prstGeom prst="rect">
              <a:avLst/>
            </a:prstGeom>
          </p:spPr>
        </p:pic>
        <p:sp>
          <p:nvSpPr>
            <p:cNvPr id="8" name="Rectangle 7"/>
            <p:cNvSpPr/>
            <p:nvPr/>
          </p:nvSpPr>
          <p:spPr>
            <a:xfrm>
              <a:off x="10127074" y="2792336"/>
              <a:ext cx="1501557" cy="575444"/>
            </a:xfrm>
            <a:prstGeom prst="rect">
              <a:avLst/>
            </a:prstGeom>
          </p:spPr>
          <p:txBody>
            <a:bodyPr wrap="square">
              <a:spAutoFit/>
            </a:bodyPr>
            <a:lstStyle/>
            <a:p>
              <a:pPr algn="r"/>
              <a:r>
                <a:rPr lang="en-US" sz="1088" i="1" dirty="0">
                  <a:latin typeface="Helvetica" panose="020B0604020202020204" pitchFamily="34" charset="0"/>
                  <a:ea typeface="Open Sans" panose="020B0604020202020204" charset="0"/>
                  <a:cs typeface="Helvetica" panose="020B0604020202020204" pitchFamily="34" charset="0"/>
                </a:rPr>
                <a:t>Source: Altimeter</a:t>
              </a:r>
            </a:p>
          </p:txBody>
        </p:sp>
      </p:grpSp>
      <p:sp>
        <p:nvSpPr>
          <p:cNvPr id="9" name="Rectangle 8"/>
          <p:cNvSpPr/>
          <p:nvPr/>
        </p:nvSpPr>
        <p:spPr>
          <a:xfrm>
            <a:off x="2411760" y="4416176"/>
            <a:ext cx="5972840" cy="259751"/>
          </a:xfrm>
          <a:prstGeom prst="rect">
            <a:avLst/>
          </a:prstGeom>
        </p:spPr>
        <p:txBody>
          <a:bodyPr wrap="square">
            <a:spAutoFit/>
          </a:bodyPr>
          <a:lstStyle/>
          <a:p>
            <a:pPr algn="r"/>
            <a:r>
              <a:rPr lang="en-US" sz="900" i="1" dirty="0">
                <a:solidFill>
                  <a:schemeClr val="bg2"/>
                </a:solidFill>
                <a:latin typeface="Helvetica" panose="020B0604020202020204" pitchFamily="34" charset="0"/>
                <a:ea typeface="Open Sans" panose="020B0604020202020204" charset="0"/>
                <a:cs typeface="Helvetica" panose="020B0604020202020204" pitchFamily="34" charset="0"/>
              </a:rPr>
              <a:t>More than three-fourths of social media crises may have been diminished or averted</a:t>
            </a:r>
            <a:r>
              <a:rPr lang="en-US" sz="1088" i="1" dirty="0">
                <a:latin typeface="Helvetica" panose="020B0604020202020204" pitchFamily="34" charset="0"/>
                <a:ea typeface="Open Sans" panose="020B0604020202020204" charset="0"/>
                <a:cs typeface="Helvetica" panose="020B0604020202020204" pitchFamily="34" charset="0"/>
              </a:rPr>
              <a:t>.</a:t>
            </a:r>
          </a:p>
        </p:txBody>
      </p:sp>
      <p:sp>
        <p:nvSpPr>
          <p:cNvPr id="10" name="Line 14"/>
          <p:cNvSpPr>
            <a:spLocks noChangeShapeType="1"/>
          </p:cNvSpPr>
          <p:nvPr/>
        </p:nvSpPr>
        <p:spPr bwMode="auto">
          <a:xfrm>
            <a:off x="1043608" y="483518"/>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6324971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14</a:t>
            </a:fld>
            <a:endParaRPr lang="en-US" dirty="0"/>
          </a:p>
        </p:txBody>
      </p:sp>
      <p:sp>
        <p:nvSpPr>
          <p:cNvPr id="3" name="Rectangle 2"/>
          <p:cNvSpPr>
            <a:spLocks/>
          </p:cNvSpPr>
          <p:nvPr/>
        </p:nvSpPr>
        <p:spPr bwMode="auto">
          <a:xfrm rot="10800000" flipH="1">
            <a:off x="1" y="0"/>
            <a:ext cx="9144000" cy="5143500"/>
          </a:xfrm>
          <a:prstGeom prst="rect">
            <a:avLst/>
          </a:prstGeom>
          <a:solidFill>
            <a:srgbClr val="2E2E2E">
              <a:alpha val="69804"/>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4" name="TextBox 3"/>
          <p:cNvSpPr txBox="1"/>
          <p:nvPr/>
        </p:nvSpPr>
        <p:spPr>
          <a:xfrm>
            <a:off x="526420" y="1232922"/>
            <a:ext cx="8280920" cy="2677656"/>
          </a:xfrm>
          <a:prstGeom prst="rect">
            <a:avLst/>
          </a:prstGeom>
          <a:noFill/>
        </p:spPr>
        <p:txBody>
          <a:bodyPr wrap="square" rtlCol="0">
            <a:spAutoFit/>
          </a:bodyPr>
          <a:lstStyle/>
          <a:p>
            <a:r>
              <a:rPr lang="en-US" sz="5600" smtClean="0">
                <a:solidFill>
                  <a:schemeClr val="accent2"/>
                </a:solidFill>
                <a:latin typeface="Helvetica" panose="020B0604020202020204" pitchFamily="34" charset="0"/>
                <a:cs typeface="Helvetica" panose="020B0604020202020204" pitchFamily="34" charset="0"/>
              </a:rPr>
              <a:t>Crisis Management </a:t>
            </a:r>
            <a:r>
              <a:rPr lang="en-US" sz="5600" smtClean="0">
                <a:solidFill>
                  <a:schemeClr val="bg1"/>
                </a:solidFill>
                <a:latin typeface="Helvetica" panose="020B0604020202020204" pitchFamily="34" charset="0"/>
                <a:cs typeface="Helvetica" panose="020B0604020202020204" pitchFamily="34" charset="0"/>
              </a:rPr>
              <a:t>Service</a:t>
            </a:r>
            <a:r>
              <a:rPr lang="vi-VN" sz="5600" smtClean="0">
                <a:solidFill>
                  <a:schemeClr val="bg1"/>
                </a:solidFill>
                <a:latin typeface="Helvetica" panose="020B0604020202020204" pitchFamily="34" charset="0"/>
                <a:cs typeface="Helvetica" panose="020B0604020202020204" pitchFamily="34" charset="0"/>
              </a:rPr>
              <a:t>s</a:t>
            </a:r>
            <a:endParaRPr lang="en-US" sz="5600" smtClean="0">
              <a:solidFill>
                <a:schemeClr val="bg1"/>
              </a:solidFill>
              <a:latin typeface="Helvetica" panose="020B0604020202020204" pitchFamily="34" charset="0"/>
              <a:cs typeface="Helvetica" panose="020B0604020202020204" pitchFamily="34" charset="0"/>
            </a:endParaRPr>
          </a:p>
          <a:p>
            <a:endParaRPr lang="en-US" sz="5600">
              <a:latin typeface="Helvetica" panose="020B0604020202020204" pitchFamily="34" charset="0"/>
              <a:cs typeface="Helvetica" panose="020B0604020202020204" pitchFamily="34" charset="0"/>
            </a:endParaRPr>
          </a:p>
        </p:txBody>
      </p:sp>
      <p:grpSp>
        <p:nvGrpSpPr>
          <p:cNvPr id="5" name="Group 4"/>
          <p:cNvGrpSpPr>
            <a:grpSpLocks/>
          </p:cNvGrpSpPr>
          <p:nvPr/>
        </p:nvGrpSpPr>
        <p:grpSpPr bwMode="auto">
          <a:xfrm>
            <a:off x="1153031" y="3013011"/>
            <a:ext cx="7164586" cy="452438"/>
            <a:chOff x="0" y="0"/>
            <a:chExt cx="12034" cy="759"/>
          </a:xfrm>
        </p:grpSpPr>
        <p:sp>
          <p:nvSpPr>
            <p:cNvPr id="6" name="Rectangle 5"/>
            <p:cNvSpPr>
              <a:spLocks/>
            </p:cNvSpPr>
            <p:nvPr/>
          </p:nvSpPr>
          <p:spPr bwMode="auto">
            <a:xfrm>
              <a:off x="2161" y="215"/>
              <a:ext cx="770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r>
                <a:rPr lang="en-US" sz="900" i="1">
                  <a:solidFill>
                    <a:schemeClr val="bg1"/>
                  </a:solidFill>
                  <a:latin typeface="Helvetica" panose="020B0604020202020204" pitchFamily="34" charset="0"/>
                  <a:cs typeface="Helvetica" panose="020B0604020202020204" pitchFamily="34" charset="0"/>
                </a:rPr>
                <a:t>Thorough Crisis Management Solution by </a:t>
              </a:r>
            </a:p>
            <a:p>
              <a:pPr>
                <a:lnSpc>
                  <a:spcPts val="1200"/>
                </a:lnSpc>
              </a:pPr>
              <a:endParaRPr lang="en-US" sz="900" i="1" dirty="0">
                <a:solidFill>
                  <a:schemeClr val="bg1"/>
                </a:solidFill>
                <a:latin typeface="Helvetica" panose="020B0604020202020204" pitchFamily="34" charset="0"/>
                <a:ea typeface="Lato" charset="0"/>
                <a:cs typeface="Helvetica" panose="020B0604020202020204" pitchFamily="34" charset="0"/>
                <a:sym typeface="Lato Light" charset="0"/>
              </a:endParaRPr>
            </a:p>
          </p:txBody>
        </p:sp>
        <p:sp>
          <p:nvSpPr>
            <p:cNvPr id="7"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758356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15</a:t>
            </a:fld>
            <a:endParaRPr lang="en-US" dirty="0"/>
          </a:p>
        </p:txBody>
      </p:sp>
      <p:sp>
        <p:nvSpPr>
          <p:cNvPr id="3" name="Title 1"/>
          <p:cNvSpPr txBox="1">
            <a:spLocks/>
          </p:cNvSpPr>
          <p:nvPr/>
        </p:nvSpPr>
        <p:spPr>
          <a:xfrm>
            <a:off x="628861" y="-52099"/>
            <a:ext cx="7973378"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a:solidFill>
                  <a:schemeClr val="bg2"/>
                </a:solidFill>
                <a:latin typeface="Helvetica" panose="020B0604020202020204" pitchFamily="34" charset="0"/>
                <a:cs typeface="Helvetica" panose="020B0604020202020204" pitchFamily="34" charset="0"/>
              </a:rPr>
              <a:t>Reputable </a:t>
            </a:r>
            <a:r>
              <a:rPr lang="en-US" sz="2800" smtClean="0">
                <a:solidFill>
                  <a:schemeClr val="bg2"/>
                </a:solidFill>
                <a:latin typeface="Helvetica" panose="020B0604020202020204" pitchFamily="34" charset="0"/>
                <a:cs typeface="Helvetica" panose="020B0604020202020204" pitchFamily="34" charset="0"/>
              </a:rPr>
              <a:t>Asia </a:t>
            </a:r>
            <a:r>
              <a:rPr lang="vi-VN" sz="2800" kern="0" smtClean="0">
                <a:solidFill>
                  <a:schemeClr val="bg2"/>
                </a:solidFill>
                <a:latin typeface="Helvetica" panose="020B0604020202020204" pitchFamily="34" charset="0"/>
                <a:cs typeface="Helvetica" panose="020B0604020202020204" pitchFamily="34" charset="0"/>
              </a:rPr>
              <a:t>Crisis Management Framework</a:t>
            </a:r>
            <a:r>
              <a:rPr lang="en-US" sz="2800" kern="0" smtClean="0">
                <a:solidFill>
                  <a:srgbClr val="EA5C42"/>
                </a:solidFill>
                <a:latin typeface="Helvetica" panose="020B0604020202020204" pitchFamily="34" charset="0"/>
                <a:cs typeface="Helvetica" panose="020B0604020202020204" pitchFamily="34" charset="0"/>
              </a:rPr>
              <a:t/>
            </a:r>
            <a:br>
              <a:rPr lang="en-US" sz="2800" kern="0" smtClean="0">
                <a:solidFill>
                  <a:srgbClr val="EA5C42"/>
                </a:solidFill>
                <a:latin typeface="Helvetica" panose="020B0604020202020204" pitchFamily="34" charset="0"/>
                <a:cs typeface="Helvetica" panose="020B0604020202020204" pitchFamily="34" charset="0"/>
              </a:rPr>
            </a:br>
            <a:endParaRPr lang="en-US" sz="2800" kern="0" dirty="0">
              <a:solidFill>
                <a:srgbClr val="EA5C42"/>
              </a:solidFill>
              <a:latin typeface="Helvetica" panose="020B0604020202020204" pitchFamily="34" charset="0"/>
              <a:cs typeface="Helvetica" panose="020B0604020202020204" pitchFamily="34" charset="0"/>
            </a:endParaRPr>
          </a:p>
        </p:txBody>
      </p:sp>
      <p:sp>
        <p:nvSpPr>
          <p:cNvPr id="5" name="Pentagon 4"/>
          <p:cNvSpPr/>
          <p:nvPr/>
        </p:nvSpPr>
        <p:spPr>
          <a:xfrm>
            <a:off x="634550" y="915565"/>
            <a:ext cx="1792443" cy="560259"/>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00" b="1" dirty="0">
                <a:latin typeface="Helvetica" panose="020B0604020202020204" pitchFamily="34" charset="0"/>
                <a:ea typeface="Arial" charset="0"/>
                <a:cs typeface="Helvetica" panose="020B0604020202020204" pitchFamily="34" charset="0"/>
              </a:rPr>
              <a:t>BEFORE CRISIS</a:t>
            </a:r>
          </a:p>
        </p:txBody>
      </p:sp>
      <p:sp>
        <p:nvSpPr>
          <p:cNvPr id="6" name="Chevron 5"/>
          <p:cNvSpPr/>
          <p:nvPr/>
        </p:nvSpPr>
        <p:spPr>
          <a:xfrm>
            <a:off x="2195736" y="915566"/>
            <a:ext cx="4641685" cy="58037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1300" b="1" dirty="0">
                <a:solidFill>
                  <a:schemeClr val="bg1"/>
                </a:solidFill>
                <a:latin typeface="Helvetica" panose="020B0604020202020204" pitchFamily="34" charset="0"/>
                <a:ea typeface="Arial" charset="0"/>
                <a:cs typeface="Helvetica" panose="020B0604020202020204" pitchFamily="34" charset="0"/>
              </a:rPr>
              <a:t>DURING CRISIS</a:t>
            </a:r>
          </a:p>
        </p:txBody>
      </p:sp>
      <p:sp>
        <p:nvSpPr>
          <p:cNvPr id="7" name="Chevron 6"/>
          <p:cNvSpPr/>
          <p:nvPr/>
        </p:nvSpPr>
        <p:spPr>
          <a:xfrm>
            <a:off x="6602174" y="935680"/>
            <a:ext cx="1985630" cy="560259"/>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 rIns="0" rtlCol="0" anchor="ctr"/>
          <a:lstStyle/>
          <a:p>
            <a:pPr algn="ctr"/>
            <a:r>
              <a:rPr lang="en-US" sz="1300" b="1">
                <a:solidFill>
                  <a:schemeClr val="bg1"/>
                </a:solidFill>
                <a:latin typeface="Helvetica" panose="020B0604020202020204" pitchFamily="34" charset="0"/>
                <a:ea typeface="Arial" charset="0"/>
                <a:cs typeface="Helvetica" panose="020B0604020202020204" pitchFamily="34" charset="0"/>
              </a:rPr>
              <a:t>AFTER </a:t>
            </a:r>
            <a:r>
              <a:rPr lang="en-US" sz="1300" b="1" smtClean="0">
                <a:solidFill>
                  <a:schemeClr val="bg1"/>
                </a:solidFill>
                <a:latin typeface="Helvetica" panose="020B0604020202020204" pitchFamily="34" charset="0"/>
                <a:ea typeface="Arial" charset="0"/>
                <a:cs typeface="Helvetica" panose="020B0604020202020204" pitchFamily="34" charset="0"/>
              </a:rPr>
              <a:t>CRISIS</a:t>
            </a:r>
            <a:endParaRPr lang="en-US" sz="1300" b="1" dirty="0">
              <a:solidFill>
                <a:schemeClr val="bg1"/>
              </a:solidFill>
              <a:latin typeface="Helvetica" panose="020B0604020202020204" pitchFamily="34" charset="0"/>
              <a:ea typeface="Arial" charset="0"/>
              <a:cs typeface="Helvetica" panose="020B0604020202020204" pitchFamily="34" charset="0"/>
            </a:endParaRPr>
          </a:p>
        </p:txBody>
      </p:sp>
      <p:sp>
        <p:nvSpPr>
          <p:cNvPr id="8" name="Rectangle 7"/>
          <p:cNvSpPr/>
          <p:nvPr/>
        </p:nvSpPr>
        <p:spPr>
          <a:xfrm>
            <a:off x="628861" y="1615088"/>
            <a:ext cx="1519206" cy="138969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1300" dirty="0">
                <a:latin typeface="Helvetica" panose="020B0604020202020204" pitchFamily="34" charset="0"/>
                <a:ea typeface="Arial" charset="0"/>
                <a:cs typeface="Helvetica" panose="020B0604020202020204" pitchFamily="34" charset="0"/>
              </a:rPr>
              <a:t>Crisis Monitoring</a:t>
            </a:r>
          </a:p>
        </p:txBody>
      </p:sp>
      <p:sp>
        <p:nvSpPr>
          <p:cNvPr id="9" name="Rectangle 8"/>
          <p:cNvSpPr/>
          <p:nvPr/>
        </p:nvSpPr>
        <p:spPr>
          <a:xfrm>
            <a:off x="2195735" y="1603685"/>
            <a:ext cx="1523686" cy="1396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1300" dirty="0">
                <a:latin typeface="Helvetica" panose="020B0604020202020204" pitchFamily="34" charset="0"/>
                <a:ea typeface="Arial" charset="0"/>
                <a:cs typeface="Helvetica" panose="020B0604020202020204" pitchFamily="34" charset="0"/>
              </a:rPr>
              <a:t>Situation</a:t>
            </a:r>
          </a:p>
          <a:p>
            <a:pPr algn="ctr"/>
            <a:r>
              <a:rPr lang="en-US" sz="1300" dirty="0">
                <a:latin typeface="Helvetica" panose="020B0604020202020204" pitchFamily="34" charset="0"/>
                <a:ea typeface="Arial" charset="0"/>
                <a:cs typeface="Helvetica" panose="020B0604020202020204" pitchFamily="34" charset="0"/>
              </a:rPr>
              <a:t>&amp; Source Analysis</a:t>
            </a:r>
          </a:p>
        </p:txBody>
      </p:sp>
      <p:sp>
        <p:nvSpPr>
          <p:cNvPr id="10" name="Rectangle 9"/>
          <p:cNvSpPr/>
          <p:nvPr/>
        </p:nvSpPr>
        <p:spPr>
          <a:xfrm>
            <a:off x="3798879" y="1603685"/>
            <a:ext cx="1236972" cy="1396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300" dirty="0">
                <a:latin typeface="Helvetica" panose="020B0604020202020204" pitchFamily="34" charset="0"/>
                <a:ea typeface="Arial" charset="0"/>
                <a:cs typeface="Helvetica" panose="020B0604020202020204" pitchFamily="34" charset="0"/>
              </a:rPr>
              <a:t>Identify Strategy</a:t>
            </a:r>
          </a:p>
        </p:txBody>
      </p:sp>
      <p:sp>
        <p:nvSpPr>
          <p:cNvPr id="11" name="Rectangle 10"/>
          <p:cNvSpPr/>
          <p:nvPr/>
        </p:nvSpPr>
        <p:spPr>
          <a:xfrm>
            <a:off x="5121422" y="1615087"/>
            <a:ext cx="1392285" cy="13916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1300" dirty="0">
                <a:latin typeface="Helvetica" panose="020B0604020202020204" pitchFamily="34" charset="0"/>
                <a:ea typeface="Arial" charset="0"/>
                <a:cs typeface="Helvetica" panose="020B0604020202020204" pitchFamily="34" charset="0"/>
              </a:rPr>
              <a:t>Planning</a:t>
            </a:r>
          </a:p>
          <a:p>
            <a:pPr algn="ctr"/>
            <a:r>
              <a:rPr lang="en-US" sz="1300" dirty="0">
                <a:latin typeface="Helvetica" panose="020B0604020202020204" pitchFamily="34" charset="0"/>
                <a:ea typeface="Arial" charset="0"/>
                <a:cs typeface="Helvetica" panose="020B0604020202020204" pitchFamily="34" charset="0"/>
              </a:rPr>
              <a:t>&amp; Execution</a:t>
            </a:r>
          </a:p>
        </p:txBody>
      </p:sp>
      <p:sp>
        <p:nvSpPr>
          <p:cNvPr id="12" name="Rectangle 11"/>
          <p:cNvSpPr/>
          <p:nvPr/>
        </p:nvSpPr>
        <p:spPr>
          <a:xfrm>
            <a:off x="6602174" y="1607185"/>
            <a:ext cx="1914716" cy="13893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1300" dirty="0">
                <a:latin typeface="Helvetica" panose="020B0604020202020204" pitchFamily="34" charset="0"/>
                <a:ea typeface="Arial" charset="0"/>
                <a:cs typeface="Helvetica" panose="020B0604020202020204" pitchFamily="34" charset="0"/>
              </a:rPr>
              <a:t>Measurement &amp; lesson learnt</a:t>
            </a:r>
          </a:p>
        </p:txBody>
      </p:sp>
      <p:sp>
        <p:nvSpPr>
          <p:cNvPr id="13" name="Pentagon 12"/>
          <p:cNvSpPr/>
          <p:nvPr/>
        </p:nvSpPr>
        <p:spPr>
          <a:xfrm>
            <a:off x="628861" y="3128766"/>
            <a:ext cx="1519206" cy="864788"/>
          </a:xfrm>
          <a:prstGeom prst="homePlate">
            <a:avLst>
              <a:gd name="adj" fmla="val 2732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800" i="1" dirty="0">
                <a:latin typeface="Helvetica" panose="020B0604020202020204" pitchFamily="34" charset="0"/>
                <a:ea typeface="Arial" charset="0"/>
                <a:cs typeface="Helvetica" panose="020B0604020202020204" pitchFamily="34" charset="0"/>
              </a:rPr>
              <a:t>Prepare in advance for crisis management</a:t>
            </a:r>
          </a:p>
        </p:txBody>
      </p:sp>
      <p:sp>
        <p:nvSpPr>
          <p:cNvPr id="14" name="Pentagon 13"/>
          <p:cNvSpPr/>
          <p:nvPr/>
        </p:nvSpPr>
        <p:spPr>
          <a:xfrm>
            <a:off x="2195735" y="3128767"/>
            <a:ext cx="1523686" cy="856743"/>
          </a:xfrm>
          <a:prstGeom prst="homePlate">
            <a:avLst>
              <a:gd name="adj" fmla="val 265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800" i="1" dirty="0">
                <a:latin typeface="Helvetica" panose="020B0604020202020204" pitchFamily="34" charset="0"/>
                <a:ea typeface="Arial" charset="0"/>
                <a:cs typeface="Helvetica" panose="020B0604020202020204" pitchFamily="34" charset="0"/>
              </a:rPr>
              <a:t>Grasp in depth view of the crisis and the level of seriousness</a:t>
            </a:r>
          </a:p>
        </p:txBody>
      </p:sp>
      <p:sp>
        <p:nvSpPr>
          <p:cNvPr id="15" name="Pentagon 14"/>
          <p:cNvSpPr/>
          <p:nvPr/>
        </p:nvSpPr>
        <p:spPr>
          <a:xfrm>
            <a:off x="3798878" y="3142800"/>
            <a:ext cx="1236972" cy="862480"/>
          </a:xfrm>
          <a:prstGeom prst="homePlate">
            <a:avLst>
              <a:gd name="adj" fmla="val 288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800" i="1" dirty="0">
                <a:latin typeface="Helvetica" panose="020B0604020202020204" pitchFamily="34" charset="0"/>
                <a:ea typeface="Arial" charset="0"/>
                <a:cs typeface="Helvetica" panose="020B0604020202020204" pitchFamily="34" charset="0"/>
              </a:rPr>
              <a:t>Crisis resolution direction</a:t>
            </a:r>
          </a:p>
        </p:txBody>
      </p:sp>
      <p:sp>
        <p:nvSpPr>
          <p:cNvPr id="16" name="Pentagon 15"/>
          <p:cNvSpPr/>
          <p:nvPr/>
        </p:nvSpPr>
        <p:spPr>
          <a:xfrm>
            <a:off x="5142107" y="3142799"/>
            <a:ext cx="1392285" cy="856492"/>
          </a:xfrm>
          <a:prstGeom prst="homePlate">
            <a:avLst>
              <a:gd name="adj" fmla="val 288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800" i="1" dirty="0">
                <a:latin typeface="Helvetica" panose="020B0604020202020204" pitchFamily="34" charset="0"/>
                <a:ea typeface="Arial" charset="0"/>
                <a:cs typeface="Helvetica" panose="020B0604020202020204" pitchFamily="34" charset="0"/>
              </a:rPr>
              <a:t>Thorough crisis management execution</a:t>
            </a:r>
          </a:p>
        </p:txBody>
      </p:sp>
      <p:sp>
        <p:nvSpPr>
          <p:cNvPr id="17" name="Pentagon 16"/>
          <p:cNvSpPr/>
          <p:nvPr/>
        </p:nvSpPr>
        <p:spPr>
          <a:xfrm>
            <a:off x="6602174" y="3132070"/>
            <a:ext cx="1914716" cy="867222"/>
          </a:xfrm>
          <a:prstGeom prst="homePlate">
            <a:avLst>
              <a:gd name="adj" fmla="val 2888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7145" rIns="17145" rtlCol="0" anchor="ctr"/>
          <a:lstStyle/>
          <a:p>
            <a:pPr algn="ctr"/>
            <a:r>
              <a:rPr lang="en-US" sz="800" i="1" dirty="0">
                <a:latin typeface="Helvetica" panose="020B0604020202020204" pitchFamily="34" charset="0"/>
                <a:ea typeface="Arial" charset="0"/>
                <a:cs typeface="Helvetica" panose="020B0604020202020204" pitchFamily="34" charset="0"/>
              </a:rPr>
              <a:t>Lessons withdrawn and prevention actions identified</a:t>
            </a:r>
          </a:p>
        </p:txBody>
      </p:sp>
      <p:sp>
        <p:nvSpPr>
          <p:cNvPr id="18" name="Line 14"/>
          <p:cNvSpPr>
            <a:spLocks noChangeShapeType="1"/>
          </p:cNvSpPr>
          <p:nvPr/>
        </p:nvSpPr>
        <p:spPr bwMode="auto">
          <a:xfrm>
            <a:off x="719528" y="480018"/>
            <a:ext cx="7797362"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6932335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16</a:t>
            </a:fld>
            <a:endParaRPr lang="en-US" dirty="0"/>
          </a:p>
        </p:txBody>
      </p:sp>
      <p:sp>
        <p:nvSpPr>
          <p:cNvPr id="4" name="Text Placeholder 2"/>
          <p:cNvSpPr txBox="1">
            <a:spLocks/>
          </p:cNvSpPr>
          <p:nvPr/>
        </p:nvSpPr>
        <p:spPr>
          <a:xfrm>
            <a:off x="719528" y="11335"/>
            <a:ext cx="739995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Before Crisis - Monitoring</a:t>
            </a:r>
            <a:endParaRPr lang="en-US" sz="2800" kern="0" dirty="0">
              <a:solidFill>
                <a:schemeClr val="bg2"/>
              </a:solidFill>
              <a:latin typeface="Helvetica" panose="020B0604020202020204" pitchFamily="34" charset="0"/>
              <a:cs typeface="Helvetica" panose="020B0604020202020204" pitchFamily="34" charset="0"/>
            </a:endParaRPr>
          </a:p>
        </p:txBody>
      </p:sp>
      <p:grpSp>
        <p:nvGrpSpPr>
          <p:cNvPr id="5" name="Group 4"/>
          <p:cNvGrpSpPr/>
          <p:nvPr/>
        </p:nvGrpSpPr>
        <p:grpSpPr>
          <a:xfrm>
            <a:off x="96623" y="937647"/>
            <a:ext cx="3200519" cy="2429439"/>
            <a:chOff x="661949" y="2177415"/>
            <a:chExt cx="4110644" cy="3270945"/>
          </a:xfrm>
        </p:grpSpPr>
        <p:pic>
          <p:nvPicPr>
            <p:cNvPr id="6" name="Picture 5" descr="SocialHeat-Logo_Small.jpg"/>
            <p:cNvPicPr>
              <a:picLocks noChangeAspect="1"/>
            </p:cNvPicPr>
            <p:nvPr/>
          </p:nvPicPr>
          <p:blipFill rotWithShape="1">
            <a:blip r:embed="rId2">
              <a:extLst>
                <a:ext uri="{28A0092B-C50C-407E-A947-70E740481C1C}">
                  <a14:useLocalDpi xmlns:a14="http://schemas.microsoft.com/office/drawing/2010/main" val="0"/>
                </a:ext>
              </a:extLst>
            </a:blip>
            <a:srcRect l="8532" t="22488" r="6989" b="18975"/>
            <a:stretch/>
          </p:blipFill>
          <p:spPr>
            <a:xfrm>
              <a:off x="1701616" y="2177415"/>
              <a:ext cx="2011680" cy="457200"/>
            </a:xfrm>
            <a:prstGeom prst="rect">
              <a:avLst/>
            </a:prstGeom>
          </p:spPr>
        </p:pic>
        <p:grpSp>
          <p:nvGrpSpPr>
            <p:cNvPr id="7" name="Group 6"/>
            <p:cNvGrpSpPr/>
            <p:nvPr/>
          </p:nvGrpSpPr>
          <p:grpSpPr>
            <a:xfrm>
              <a:off x="2700298" y="2668638"/>
              <a:ext cx="2072295" cy="2778452"/>
              <a:chOff x="3437521" y="1475128"/>
              <a:chExt cx="2848979" cy="3834130"/>
            </a:xfrm>
          </p:grpSpPr>
          <p:grpSp>
            <p:nvGrpSpPr>
              <p:cNvPr id="19" name="Group 18"/>
              <p:cNvGrpSpPr/>
              <p:nvPr/>
            </p:nvGrpSpPr>
            <p:grpSpPr>
              <a:xfrm>
                <a:off x="3462910" y="1590345"/>
                <a:ext cx="2823590" cy="3718913"/>
                <a:chOff x="2590800" y="1684361"/>
                <a:chExt cx="2057400" cy="3040039"/>
              </a:xfrm>
            </p:grpSpPr>
            <p:sp>
              <p:nvSpPr>
                <p:cNvPr id="24" name="Round Same Side Corner Rectangle 23"/>
                <p:cNvSpPr/>
                <p:nvPr/>
              </p:nvSpPr>
              <p:spPr>
                <a:xfrm>
                  <a:off x="2590800" y="1684361"/>
                  <a:ext cx="2057400" cy="457200"/>
                </a:xfrm>
                <a:prstGeom prst="round2SameRect">
                  <a:avLst/>
                </a:prstGeom>
                <a:solidFill>
                  <a:srgbClr val="DD87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Helvetica" panose="020B0604020202020204" pitchFamily="34" charset="0"/>
                      <a:cs typeface="Helvetica" panose="020B0604020202020204" pitchFamily="34" charset="0"/>
                    </a:rPr>
                    <a:t>    Understand</a:t>
                  </a:r>
                </a:p>
              </p:txBody>
            </p:sp>
            <p:sp>
              <p:nvSpPr>
                <p:cNvPr id="25" name="Round Same Side Corner Rectangle 24"/>
                <p:cNvSpPr/>
                <p:nvPr/>
              </p:nvSpPr>
              <p:spPr>
                <a:xfrm>
                  <a:off x="2590800" y="2141561"/>
                  <a:ext cx="2057400" cy="2582839"/>
                </a:xfrm>
                <a:prstGeom prst="round2SameRect">
                  <a:avLst>
                    <a:gd name="adj1" fmla="val 0"/>
                    <a:gd name="adj2" fmla="val 4757"/>
                  </a:avLst>
                </a:prstGeom>
                <a:gradFill flip="none" rotWithShape="1">
                  <a:gsLst>
                    <a:gs pos="0">
                      <a:srgbClr val="F7AB3B"/>
                    </a:gs>
                    <a:gs pos="100000">
                      <a:srgbClr val="DD870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 dirty="0">
                    <a:latin typeface="Helvetica" panose="020B0604020202020204" pitchFamily="34" charset="0"/>
                    <a:cs typeface="Helvetica" panose="020B0604020202020204" pitchFamily="34" charset="0"/>
                  </a:endParaRPr>
                </a:p>
              </p:txBody>
            </p:sp>
            <p:sp>
              <p:nvSpPr>
                <p:cNvPr id="26" name="TextBox 25"/>
                <p:cNvSpPr txBox="1"/>
                <p:nvPr/>
              </p:nvSpPr>
              <p:spPr>
                <a:xfrm>
                  <a:off x="2675188" y="2209800"/>
                  <a:ext cx="1888624" cy="666109"/>
                </a:xfrm>
                <a:prstGeom prst="rect">
                  <a:avLst/>
                </a:prstGeom>
                <a:noFill/>
              </p:spPr>
              <p:txBody>
                <a:bodyPr wrap="square" rtlCol="0">
                  <a:spAutoFit/>
                </a:bodyPr>
                <a:lstStyle/>
                <a:p>
                  <a:pPr algn="ctr"/>
                  <a:r>
                    <a:rPr lang="en-US" sz="1125" b="1" dirty="0">
                      <a:latin typeface="Helvetica" panose="020B0604020202020204" pitchFamily="34" charset="0"/>
                      <a:cs typeface="Helvetica" panose="020B0604020202020204" pitchFamily="34" charset="0"/>
                    </a:rPr>
                    <a:t>Social  Media</a:t>
                  </a:r>
                </a:p>
                <a:p>
                  <a:pPr algn="ctr"/>
                  <a:r>
                    <a:rPr lang="en-US" sz="1125" b="1" dirty="0">
                      <a:latin typeface="Helvetica" panose="020B0604020202020204" pitchFamily="34" charset="0"/>
                      <a:cs typeface="Helvetica" panose="020B0604020202020204" pitchFamily="34" charset="0"/>
                    </a:rPr>
                    <a:t>Command Center</a:t>
                  </a:r>
                </a:p>
              </p:txBody>
            </p:sp>
          </p:grpSp>
          <p:sp>
            <p:nvSpPr>
              <p:cNvPr id="20" name="TextBox 19"/>
              <p:cNvSpPr txBox="1"/>
              <p:nvPr/>
            </p:nvSpPr>
            <p:spPr>
              <a:xfrm>
                <a:off x="3851520" y="3079253"/>
                <a:ext cx="2175163" cy="1104704"/>
              </a:xfrm>
              <a:prstGeom prst="rect">
                <a:avLst/>
              </a:prstGeom>
              <a:noFill/>
            </p:spPr>
            <p:txBody>
              <a:bodyPr wrap="square" rtlCol="0">
                <a:spAutoFit/>
              </a:bodyPr>
              <a:lstStyle/>
              <a:p>
                <a:pPr algn="ctr"/>
                <a:r>
                  <a:rPr lang="en-US" sz="1088" dirty="0">
                    <a:solidFill>
                      <a:schemeClr val="bg1"/>
                    </a:solidFill>
                    <a:latin typeface="Helvetica" panose="020B0604020202020204" pitchFamily="34" charset="0"/>
                    <a:cs typeface="Helvetica" panose="020B0604020202020204" pitchFamily="34" charset="0"/>
                  </a:rPr>
                  <a:t>Crisis Monitoring – Customer Service</a:t>
                </a:r>
              </a:p>
            </p:txBody>
          </p:sp>
          <p:cxnSp>
            <p:nvCxnSpPr>
              <p:cNvPr id="21" name="Straight Connector 20"/>
              <p:cNvCxnSpPr/>
              <p:nvPr/>
            </p:nvCxnSpPr>
            <p:spPr>
              <a:xfrm>
                <a:off x="3970009" y="3060778"/>
                <a:ext cx="1839191" cy="0"/>
              </a:xfrm>
              <a:prstGeom prst="line">
                <a:avLst/>
              </a:prstGeom>
            </p:spPr>
            <p:style>
              <a:lnRef idx="1">
                <a:schemeClr val="accent3"/>
              </a:lnRef>
              <a:fillRef idx="0">
                <a:schemeClr val="accent3"/>
              </a:fillRef>
              <a:effectRef idx="0">
                <a:schemeClr val="accent3"/>
              </a:effectRef>
              <a:fontRef idx="minor">
                <a:schemeClr val="tx1"/>
              </a:fontRef>
            </p:style>
          </p:cxnSp>
          <p:pic>
            <p:nvPicPr>
              <p:cNvPr id="22" name="Picture 21" descr="SCC_Map S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5010" y="3777634"/>
                <a:ext cx="2146837" cy="1207595"/>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l="27686" r="53203"/>
              <a:stretch/>
            </p:blipFill>
            <p:spPr>
              <a:xfrm>
                <a:off x="3437521" y="1475128"/>
                <a:ext cx="651460" cy="721846"/>
              </a:xfrm>
              <a:prstGeom prst="rect">
                <a:avLst/>
              </a:prstGeom>
            </p:spPr>
          </p:pic>
        </p:grpSp>
        <p:grpSp>
          <p:nvGrpSpPr>
            <p:cNvPr id="8" name="Group 7"/>
            <p:cNvGrpSpPr/>
            <p:nvPr/>
          </p:nvGrpSpPr>
          <p:grpSpPr>
            <a:xfrm>
              <a:off x="661949" y="2683699"/>
              <a:ext cx="2056911" cy="2764661"/>
              <a:chOff x="634961" y="1516692"/>
              <a:chExt cx="2827828" cy="3815098"/>
            </a:xfrm>
          </p:grpSpPr>
          <p:sp>
            <p:nvSpPr>
              <p:cNvPr id="12" name="Round Same Side Corner Rectangle 11"/>
              <p:cNvSpPr/>
              <p:nvPr/>
            </p:nvSpPr>
            <p:spPr>
              <a:xfrm>
                <a:off x="716973" y="1612877"/>
                <a:ext cx="2718954" cy="559299"/>
              </a:xfrm>
              <a:prstGeom prst="round2SameRect">
                <a:avLst/>
              </a:prstGeom>
              <a:solidFill>
                <a:srgbClr val="1F8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Helvetica" panose="020B0604020202020204" pitchFamily="34" charset="0"/>
                    <a:cs typeface="Helvetica" panose="020B0604020202020204" pitchFamily="34" charset="0"/>
                  </a:rPr>
                  <a:t>Listening</a:t>
                </a:r>
              </a:p>
            </p:txBody>
          </p:sp>
          <p:sp>
            <p:nvSpPr>
              <p:cNvPr id="13" name="Round Same Side Corner Rectangle 12"/>
              <p:cNvSpPr/>
              <p:nvPr/>
            </p:nvSpPr>
            <p:spPr>
              <a:xfrm>
                <a:off x="716973" y="2172176"/>
                <a:ext cx="2718954" cy="3159614"/>
              </a:xfrm>
              <a:prstGeom prst="round2SameRect">
                <a:avLst>
                  <a:gd name="adj1" fmla="val 0"/>
                  <a:gd name="adj2" fmla="val 4757"/>
                </a:avLst>
              </a:prstGeom>
              <a:gradFill flip="none" rotWithShape="1">
                <a:gsLst>
                  <a:gs pos="0">
                    <a:srgbClr val="00B0F0"/>
                  </a:gs>
                  <a:gs pos="100000">
                    <a:srgbClr val="0088D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 dirty="0">
                  <a:latin typeface="Helvetica" panose="020B0604020202020204" pitchFamily="34" charset="0"/>
                  <a:cs typeface="Helvetica" panose="020B0604020202020204" pitchFamily="34" charset="0"/>
                </a:endParaRPr>
              </a:p>
            </p:txBody>
          </p:sp>
          <p:sp>
            <p:nvSpPr>
              <p:cNvPr id="14" name="TextBox 13"/>
              <p:cNvSpPr txBox="1"/>
              <p:nvPr/>
            </p:nvSpPr>
            <p:spPr>
              <a:xfrm>
                <a:off x="825938" y="2245109"/>
                <a:ext cx="2495908" cy="814858"/>
              </a:xfrm>
              <a:prstGeom prst="rect">
                <a:avLst/>
              </a:prstGeom>
              <a:noFill/>
            </p:spPr>
            <p:txBody>
              <a:bodyPr wrap="square" rtlCol="0">
                <a:spAutoFit/>
              </a:bodyPr>
              <a:lstStyle/>
              <a:p>
                <a:pPr algn="ctr"/>
                <a:r>
                  <a:rPr lang="en-US" sz="1125" b="1" dirty="0">
                    <a:latin typeface="Helvetica" panose="020B0604020202020204" pitchFamily="34" charset="0"/>
                    <a:cs typeface="Helvetica" panose="020B0604020202020204" pitchFamily="34" charset="0"/>
                  </a:rPr>
                  <a:t>Social Media Listening</a:t>
                </a:r>
              </a:p>
            </p:txBody>
          </p:sp>
          <p:sp>
            <p:nvSpPr>
              <p:cNvPr id="15" name="TextBox 14"/>
              <p:cNvSpPr txBox="1"/>
              <p:nvPr/>
            </p:nvSpPr>
            <p:spPr>
              <a:xfrm>
                <a:off x="634961" y="3079255"/>
                <a:ext cx="2827828" cy="1104704"/>
              </a:xfrm>
              <a:prstGeom prst="rect">
                <a:avLst/>
              </a:prstGeom>
              <a:noFill/>
            </p:spPr>
            <p:txBody>
              <a:bodyPr wrap="square" rtlCol="0">
                <a:spAutoFit/>
              </a:bodyPr>
              <a:lstStyle/>
              <a:p>
                <a:pPr algn="ctr"/>
                <a:r>
                  <a:rPr lang="en-US" sz="1088" dirty="0">
                    <a:solidFill>
                      <a:schemeClr val="bg1"/>
                    </a:solidFill>
                    <a:latin typeface="Helvetica" panose="020B0604020202020204" pitchFamily="34" charset="0"/>
                    <a:cs typeface="Helvetica" panose="020B0604020202020204" pitchFamily="34" charset="0"/>
                  </a:rPr>
                  <a:t>B</a:t>
                </a:r>
                <a:r>
                  <a:rPr lang="vi-VN" sz="1088" dirty="0">
                    <a:solidFill>
                      <a:schemeClr val="bg1"/>
                    </a:solidFill>
                    <a:latin typeface="Helvetica" panose="020B0604020202020204" pitchFamily="34" charset="0"/>
                    <a:cs typeface="Helvetica" panose="020B0604020202020204" pitchFamily="34" charset="0"/>
                  </a:rPr>
                  <a:t>r</a:t>
                </a:r>
                <a:r>
                  <a:rPr lang="en-US" sz="1088" dirty="0">
                    <a:solidFill>
                      <a:schemeClr val="bg1"/>
                    </a:solidFill>
                    <a:latin typeface="Helvetica" panose="020B0604020202020204" pitchFamily="34" charset="0"/>
                    <a:cs typeface="Helvetica" panose="020B0604020202020204" pitchFamily="34" charset="0"/>
                  </a:rPr>
                  <a:t>and, Campaign Tracking &amp; Category Insight</a:t>
                </a:r>
              </a:p>
            </p:txBody>
          </p:sp>
          <p:cxnSp>
            <p:nvCxnSpPr>
              <p:cNvPr id="16" name="Straight Connector 15"/>
              <p:cNvCxnSpPr/>
              <p:nvPr/>
            </p:nvCxnSpPr>
            <p:spPr>
              <a:xfrm>
                <a:off x="1142999" y="3050386"/>
                <a:ext cx="1839191" cy="0"/>
              </a:xfrm>
              <a:prstGeom prst="line">
                <a:avLst/>
              </a:prstGeom>
            </p:spPr>
            <p:style>
              <a:lnRef idx="1">
                <a:schemeClr val="accent3"/>
              </a:lnRef>
              <a:fillRef idx="0">
                <a:schemeClr val="accent3"/>
              </a:fillRef>
              <a:effectRef idx="0">
                <a:schemeClr val="accent3"/>
              </a:effectRef>
              <a:fontRef idx="minor">
                <a:schemeClr val="tx1"/>
              </a:fontRef>
            </p:style>
          </p:cxnSp>
          <p:pic>
            <p:nvPicPr>
              <p:cNvPr id="17" name="Picture 16" descr="Screen Shot 2014-12-09 at 12.20.55 PM.png"/>
              <p:cNvPicPr>
                <a:picLocks noChangeAspect="1"/>
              </p:cNvPicPr>
              <p:nvPr/>
            </p:nvPicPr>
            <p:blipFill rotWithShape="1">
              <a:blip r:embed="rId5" cstate="print">
                <a:extLst>
                  <a:ext uri="{28A0092B-C50C-407E-A947-70E740481C1C}">
                    <a14:useLocalDpi xmlns:a14="http://schemas.microsoft.com/office/drawing/2010/main" val="0"/>
                  </a:ext>
                </a:extLst>
              </a:blip>
              <a:srcRect r="37821"/>
              <a:stretch/>
            </p:blipFill>
            <p:spPr>
              <a:xfrm>
                <a:off x="1007093" y="3798228"/>
                <a:ext cx="2083565" cy="1125151"/>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r="76225"/>
              <a:stretch/>
            </p:blipFill>
            <p:spPr>
              <a:xfrm>
                <a:off x="707033" y="1516692"/>
                <a:ext cx="704142" cy="627171"/>
              </a:xfrm>
              <a:prstGeom prst="rect">
                <a:avLst/>
              </a:prstGeom>
            </p:spPr>
          </p:pic>
        </p:grpSp>
        <p:grpSp>
          <p:nvGrpSpPr>
            <p:cNvPr id="9" name="Group 8"/>
            <p:cNvGrpSpPr/>
            <p:nvPr/>
          </p:nvGrpSpPr>
          <p:grpSpPr>
            <a:xfrm>
              <a:off x="2478592" y="3464645"/>
              <a:ext cx="491117" cy="489282"/>
              <a:chOff x="-891540" y="3558064"/>
              <a:chExt cx="548640" cy="548640"/>
            </a:xfrm>
          </p:grpSpPr>
          <p:sp>
            <p:nvSpPr>
              <p:cNvPr id="10" name="Oval 9"/>
              <p:cNvSpPr/>
              <p:nvPr/>
            </p:nvSpPr>
            <p:spPr>
              <a:xfrm>
                <a:off x="-891540" y="3558064"/>
                <a:ext cx="548640" cy="5486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 dirty="0">
                  <a:latin typeface="Helvetica" panose="020B0604020202020204" pitchFamily="34" charset="0"/>
                  <a:cs typeface="Helvetica" panose="020B0604020202020204" pitchFamily="34" charset="0"/>
                </a:endParaRPr>
              </a:p>
            </p:txBody>
          </p:sp>
          <p:sp>
            <p:nvSpPr>
              <p:cNvPr id="11" name="Isosceles Triangle 153"/>
              <p:cNvSpPr/>
              <p:nvPr/>
            </p:nvSpPr>
            <p:spPr>
              <a:xfrm rot="5400000">
                <a:off x="-727397" y="3718084"/>
                <a:ext cx="304800" cy="22860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7" dirty="0">
                  <a:latin typeface="Helvetica" panose="020B0604020202020204" pitchFamily="34" charset="0"/>
                  <a:cs typeface="Helvetica" panose="020B0604020202020204" pitchFamily="34" charset="0"/>
                </a:endParaRPr>
              </a:p>
            </p:txBody>
          </p:sp>
        </p:grpSp>
      </p:grpSp>
      <p:pic>
        <p:nvPicPr>
          <p:cNvPr id="27" name="Picture 26" descr="Screen Shot 2014-12-09 at 12.05.37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813133" y="937647"/>
            <a:ext cx="4487276" cy="2429439"/>
          </a:xfrm>
          <a:prstGeom prst="rect">
            <a:avLst/>
          </a:prstGeom>
          <a:ln>
            <a:solidFill>
              <a:srgbClr val="BFBFBF"/>
            </a:solidFill>
          </a:ln>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76" y="3480434"/>
            <a:ext cx="2026260" cy="1141282"/>
          </a:xfrm>
          <a:prstGeom prst="rect">
            <a:avLst/>
          </a:prstGeom>
        </p:spPr>
      </p:pic>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5946" y="3480434"/>
            <a:ext cx="2041817" cy="1149432"/>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2645" y="3480435"/>
            <a:ext cx="2057400" cy="1157289"/>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32208" y="3459044"/>
            <a:ext cx="2069161" cy="1162672"/>
          </a:xfrm>
          <a:prstGeom prst="rect">
            <a:avLst/>
          </a:prstGeom>
        </p:spPr>
      </p:pic>
      <p:sp>
        <p:nvSpPr>
          <p:cNvPr id="32" name="Line 14"/>
          <p:cNvSpPr>
            <a:spLocks noChangeShapeType="1"/>
          </p:cNvSpPr>
          <p:nvPr/>
        </p:nvSpPr>
        <p:spPr bwMode="auto">
          <a:xfrm>
            <a:off x="1763636" y="480636"/>
            <a:ext cx="5328644" cy="17082"/>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802118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17</a:t>
            </a:fld>
            <a:endParaRPr lang="en-US" dirty="0"/>
          </a:p>
        </p:txBody>
      </p:sp>
      <p:sp>
        <p:nvSpPr>
          <p:cNvPr id="3" name="Title 1"/>
          <p:cNvSpPr txBox="1">
            <a:spLocks/>
          </p:cNvSpPr>
          <p:nvPr/>
        </p:nvSpPr>
        <p:spPr>
          <a:xfrm>
            <a:off x="526420" y="-54394"/>
            <a:ext cx="8096386"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During Crisis - Analysis, Strategy, Planning</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Rectangle 4"/>
          <p:cNvSpPr/>
          <p:nvPr/>
        </p:nvSpPr>
        <p:spPr>
          <a:xfrm>
            <a:off x="86081" y="913411"/>
            <a:ext cx="9064256" cy="3293209"/>
          </a:xfrm>
          <a:prstGeom prst="rect">
            <a:avLst/>
          </a:prstGeom>
        </p:spPr>
        <p:txBody>
          <a:bodyPr wrap="square">
            <a:spAutoFit/>
          </a:bodyPr>
          <a:lstStyle/>
          <a:p>
            <a:pPr marL="214316" indent="-214316" algn="l">
              <a:buFont typeface="Arial" pitchFamily="34" charset="0"/>
              <a:buChar char="•"/>
            </a:pPr>
            <a:r>
              <a:rPr lang="vi-VN" sz="1600" b="1" smtClean="0">
                <a:solidFill>
                  <a:schemeClr val="accent1"/>
                </a:solidFill>
                <a:latin typeface="Helvetica" panose="020B0604020202020204" pitchFamily="34" charset="0"/>
                <a:cs typeface="Helvetica" panose="020B0604020202020204" pitchFamily="34" charset="0"/>
              </a:rPr>
              <a:t>Analysis</a:t>
            </a:r>
            <a:r>
              <a:rPr lang="vi-VN" sz="1600" smtClean="0">
                <a:solidFill>
                  <a:schemeClr val="bg2"/>
                </a:solidFill>
                <a:latin typeface="Helvetica" panose="020B0604020202020204" pitchFamily="34" charset="0"/>
                <a:cs typeface="Helvetica" panose="020B0604020202020204" pitchFamily="34" charset="0"/>
              </a:rPr>
              <a:t> – </a:t>
            </a:r>
            <a:r>
              <a:rPr lang="vi-VN" sz="1600" dirty="0">
                <a:solidFill>
                  <a:schemeClr val="bg2"/>
                </a:solidFill>
                <a:latin typeface="Helvetica" panose="020B0604020202020204" pitchFamily="34" charset="0"/>
                <a:cs typeface="Helvetica" panose="020B0604020202020204" pitchFamily="34" charset="0"/>
              </a:rPr>
              <a:t>a thorough analysis of all relevent facet to assess the nature of the problem through social media data</a:t>
            </a:r>
            <a:endParaRPr lang="en-US" sz="1600" dirty="0">
              <a:solidFill>
                <a:schemeClr val="bg2"/>
              </a:solidFill>
              <a:latin typeface="Helvetica" panose="020B0604020202020204" pitchFamily="34" charset="0"/>
              <a:cs typeface="Helvetica" panose="020B0604020202020204" pitchFamily="34" charset="0"/>
            </a:endParaRPr>
          </a:p>
          <a:p>
            <a:pPr algn="l"/>
            <a:endParaRPr lang="vi-VN" sz="1600" dirty="0">
              <a:solidFill>
                <a:schemeClr val="bg2"/>
              </a:solidFill>
              <a:latin typeface="Helvetica" panose="020B0604020202020204" pitchFamily="34" charset="0"/>
              <a:cs typeface="Helvetica" panose="020B0604020202020204" pitchFamily="34" charset="0"/>
            </a:endParaRPr>
          </a:p>
          <a:p>
            <a:pPr marL="214316" indent="-214316" algn="l">
              <a:buFont typeface="Arial" pitchFamily="34" charset="0"/>
              <a:buChar char="•"/>
            </a:pPr>
            <a:r>
              <a:rPr lang="vi-VN" sz="1600" b="1" dirty="0">
                <a:solidFill>
                  <a:schemeClr val="accent1"/>
                </a:solidFill>
                <a:latin typeface="Helvetica" panose="020B0604020202020204" pitchFamily="34" charset="0"/>
                <a:cs typeface="Helvetica" panose="020B0604020202020204" pitchFamily="34" charset="0"/>
              </a:rPr>
              <a:t>STRATEGY</a:t>
            </a:r>
            <a:r>
              <a:rPr lang="vi-VN" sz="1600" dirty="0">
                <a:solidFill>
                  <a:schemeClr val="bg2"/>
                </a:solidFill>
                <a:latin typeface="Helvetica" panose="020B0604020202020204" pitchFamily="34" charset="0"/>
                <a:cs typeface="Helvetica" panose="020B0604020202020204" pitchFamily="34" charset="0"/>
              </a:rPr>
              <a:t> – with full understanding of the situation &amp; expertise a through strategy will be drafted at with the following elements,</a:t>
            </a:r>
          </a:p>
          <a:p>
            <a:pPr marL="342891" lvl="1" indent="-214316" algn="l">
              <a:buFont typeface="Arial" pitchFamily="34" charset="0"/>
              <a:buChar char="•"/>
            </a:pPr>
            <a:r>
              <a:rPr lang="vi-VN" sz="1600" dirty="0">
                <a:solidFill>
                  <a:schemeClr val="bg2"/>
                </a:solidFill>
                <a:latin typeface="Helvetica" panose="020B0604020202020204" pitchFamily="34" charset="0"/>
                <a:cs typeface="Helvetica" panose="020B0604020202020204" pitchFamily="34" charset="0"/>
              </a:rPr>
              <a:t>Strategic resolution</a:t>
            </a:r>
          </a:p>
          <a:p>
            <a:pPr marL="342891" lvl="1" indent="-214316" algn="l">
              <a:buFont typeface="Arial" pitchFamily="34" charset="0"/>
              <a:buChar char="•"/>
            </a:pPr>
            <a:r>
              <a:rPr lang="vi-VN" sz="1600" dirty="0">
                <a:solidFill>
                  <a:schemeClr val="bg2"/>
                </a:solidFill>
                <a:latin typeface="Helvetica" panose="020B0604020202020204" pitchFamily="34" charset="0"/>
                <a:cs typeface="Helvetica" panose="020B0604020202020204" pitchFamily="34" charset="0"/>
              </a:rPr>
              <a:t>Crisis management board</a:t>
            </a:r>
          </a:p>
          <a:p>
            <a:pPr marL="342891" lvl="1" indent="-214316" algn="l">
              <a:buFont typeface="Arial" pitchFamily="34" charset="0"/>
              <a:buChar char="•"/>
            </a:pPr>
            <a:r>
              <a:rPr lang="vi-VN" sz="1600" dirty="0">
                <a:solidFill>
                  <a:schemeClr val="bg2"/>
                </a:solidFill>
                <a:latin typeface="Helvetica" panose="020B0604020202020204" pitchFamily="34" charset="0"/>
                <a:cs typeface="Helvetica" panose="020B0604020202020204" pitchFamily="34" charset="0"/>
              </a:rPr>
              <a:t>Tailored crisis management process</a:t>
            </a:r>
          </a:p>
          <a:p>
            <a:pPr marL="342891" lvl="1" indent="-214316" algn="l">
              <a:buFont typeface="Arial" pitchFamily="34" charset="0"/>
              <a:buChar char="•"/>
            </a:pPr>
            <a:r>
              <a:rPr lang="vi-VN" sz="1600" dirty="0">
                <a:solidFill>
                  <a:schemeClr val="bg2"/>
                </a:solidFill>
                <a:latin typeface="Helvetica" panose="020B0604020202020204" pitchFamily="34" charset="0"/>
                <a:cs typeface="Helvetica" panose="020B0604020202020204" pitchFamily="34" charset="0"/>
              </a:rPr>
              <a:t>Crisis levels map</a:t>
            </a:r>
          </a:p>
          <a:p>
            <a:pPr marL="342891" lvl="1" indent="-214316" algn="l">
              <a:buFont typeface="Arial" pitchFamily="34" charset="0"/>
              <a:buChar char="•"/>
            </a:pPr>
            <a:r>
              <a:rPr lang="vi-VN" sz="1600" dirty="0">
                <a:solidFill>
                  <a:schemeClr val="bg2"/>
                </a:solidFill>
                <a:latin typeface="Helvetica" panose="020B0604020202020204" pitchFamily="34" charset="0"/>
                <a:cs typeface="Helvetica" panose="020B0604020202020204" pitchFamily="34" charset="0"/>
              </a:rPr>
              <a:t>Content direction plan</a:t>
            </a:r>
            <a:endParaRPr lang="en-US" sz="1600" dirty="0">
              <a:solidFill>
                <a:schemeClr val="bg2"/>
              </a:solidFill>
              <a:latin typeface="Helvetica" panose="020B0604020202020204" pitchFamily="34" charset="0"/>
              <a:cs typeface="Helvetica" panose="020B0604020202020204" pitchFamily="34" charset="0"/>
            </a:endParaRPr>
          </a:p>
          <a:p>
            <a:pPr marL="128577" lvl="1" indent="0" algn="l"/>
            <a:endParaRPr lang="vi-VN" sz="1600" dirty="0">
              <a:solidFill>
                <a:schemeClr val="bg2"/>
              </a:solidFill>
              <a:latin typeface="Helvetica" panose="020B0604020202020204" pitchFamily="34" charset="0"/>
              <a:cs typeface="Helvetica" panose="020B0604020202020204" pitchFamily="34" charset="0"/>
            </a:endParaRPr>
          </a:p>
          <a:p>
            <a:pPr marL="214316" indent="-214316" algn="l">
              <a:buFont typeface="Arial" pitchFamily="34" charset="0"/>
              <a:buChar char="•"/>
            </a:pPr>
            <a:r>
              <a:rPr lang="vi-VN" sz="1600" b="1" dirty="0">
                <a:solidFill>
                  <a:schemeClr val="accent1"/>
                </a:solidFill>
                <a:latin typeface="Helvetica" panose="020B0604020202020204" pitchFamily="34" charset="0"/>
                <a:cs typeface="Helvetica" panose="020B0604020202020204" pitchFamily="34" charset="0"/>
              </a:rPr>
              <a:t>PLANNING &amp; EXECUTION </a:t>
            </a:r>
            <a:r>
              <a:rPr lang="vi-VN" sz="1600" dirty="0">
                <a:solidFill>
                  <a:schemeClr val="bg2"/>
                </a:solidFill>
                <a:latin typeface="Helvetica" panose="020B0604020202020204" pitchFamily="34" charset="0"/>
                <a:cs typeface="Helvetica" panose="020B0604020202020204" pitchFamily="34" charset="0"/>
              </a:rPr>
              <a:t>– human mistakes are well controlled and action speed is improved by a clear execution plan with daily, weekly, and monthly reports</a:t>
            </a:r>
            <a:endParaRPr lang="en-US" sz="1600" dirty="0">
              <a:solidFill>
                <a:schemeClr val="bg2"/>
              </a:solidFill>
              <a:latin typeface="Helvetica" panose="020B0604020202020204" pitchFamily="34" charset="0"/>
              <a:cs typeface="Helvetica" panose="020B0604020202020204" pitchFamily="34" charset="0"/>
            </a:endParaRPr>
          </a:p>
        </p:txBody>
      </p:sp>
      <p:sp>
        <p:nvSpPr>
          <p:cNvPr id="6" name="Line 14"/>
          <p:cNvSpPr>
            <a:spLocks noChangeShapeType="1"/>
          </p:cNvSpPr>
          <p:nvPr/>
        </p:nvSpPr>
        <p:spPr bwMode="auto">
          <a:xfrm>
            <a:off x="719528" y="480018"/>
            <a:ext cx="7797362"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289668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18</a:t>
            </a:fld>
            <a:endParaRPr lang="en-US" dirty="0"/>
          </a:p>
        </p:txBody>
      </p:sp>
      <p:sp>
        <p:nvSpPr>
          <p:cNvPr id="3" name="Title 1"/>
          <p:cNvSpPr txBox="1">
            <a:spLocks/>
          </p:cNvSpPr>
          <p:nvPr/>
        </p:nvSpPr>
        <p:spPr>
          <a:xfrm>
            <a:off x="1208976" y="-92546"/>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After Crisis- Analysis, Strategy, Planning</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sp>
        <p:nvSpPr>
          <p:cNvPr id="4" name="Rectangle 3"/>
          <p:cNvSpPr/>
          <p:nvPr/>
        </p:nvSpPr>
        <p:spPr>
          <a:xfrm>
            <a:off x="526420" y="819921"/>
            <a:ext cx="7868658" cy="1815882"/>
          </a:xfrm>
          <a:prstGeom prst="rect">
            <a:avLst/>
          </a:prstGeom>
        </p:spPr>
        <p:txBody>
          <a:bodyPr wrap="square">
            <a:spAutoFit/>
          </a:bodyPr>
          <a:lstStyle/>
          <a:p>
            <a:pPr marL="257178" indent="-257178" algn="l">
              <a:buFont typeface="Arial" pitchFamily="34" charset="0"/>
              <a:buChar char="•"/>
            </a:pPr>
            <a:r>
              <a:rPr lang="vi-VN" sz="1600" b="1" dirty="0">
                <a:solidFill>
                  <a:schemeClr val="accent1"/>
                </a:solidFill>
                <a:latin typeface="Helvetica" panose="020B0604020202020204" pitchFamily="34" charset="0"/>
                <a:cs typeface="Helvetica" panose="020B0604020202020204" pitchFamily="34" charset="0"/>
              </a:rPr>
              <a:t>MEASUREMENT</a:t>
            </a:r>
            <a:r>
              <a:rPr lang="vi-VN" sz="1600" dirty="0">
                <a:solidFill>
                  <a:schemeClr val="bg2"/>
                </a:solidFill>
                <a:latin typeface="Helvetica" panose="020B0604020202020204" pitchFamily="34" charset="0"/>
                <a:cs typeface="Helvetica" panose="020B0604020202020204" pitchFamily="34" charset="0"/>
              </a:rPr>
              <a:t> – the brand health check will tell clearly what level of resolution achieved</a:t>
            </a:r>
          </a:p>
          <a:p>
            <a:pPr marL="257178" indent="-257178" algn="l">
              <a:buFont typeface="Arial" pitchFamily="34" charset="0"/>
              <a:buChar char="•"/>
            </a:pPr>
            <a:r>
              <a:rPr lang="vi-VN" sz="1600" b="1" dirty="0">
                <a:solidFill>
                  <a:schemeClr val="accent1"/>
                </a:solidFill>
                <a:latin typeface="Helvetica" panose="020B0604020202020204" pitchFamily="34" charset="0"/>
                <a:cs typeface="Helvetica" panose="020B0604020202020204" pitchFamily="34" charset="0"/>
              </a:rPr>
              <a:t>LESSON</a:t>
            </a:r>
            <a:r>
              <a:rPr lang="vi-VN" sz="1600" b="1" dirty="0">
                <a:solidFill>
                  <a:schemeClr val="bg2"/>
                </a:solidFill>
                <a:latin typeface="Helvetica" panose="020B0604020202020204" pitchFamily="34" charset="0"/>
                <a:cs typeface="Helvetica" panose="020B0604020202020204" pitchFamily="34" charset="0"/>
              </a:rPr>
              <a:t> </a:t>
            </a:r>
            <a:r>
              <a:rPr lang="vi-VN" sz="1600" b="1" dirty="0">
                <a:solidFill>
                  <a:schemeClr val="accent1"/>
                </a:solidFill>
                <a:latin typeface="Helvetica" panose="020B0604020202020204" pitchFamily="34" charset="0"/>
                <a:cs typeface="Helvetica" panose="020B0604020202020204" pitchFamily="34" charset="0"/>
              </a:rPr>
              <a:t>LEARNT</a:t>
            </a:r>
            <a:r>
              <a:rPr lang="vi-VN" sz="1600" dirty="0">
                <a:solidFill>
                  <a:schemeClr val="bg2"/>
                </a:solidFill>
                <a:latin typeface="Helvetica" panose="020B0604020202020204" pitchFamily="34" charset="0"/>
                <a:cs typeface="Helvetica" panose="020B0604020202020204" pitchFamily="34" charset="0"/>
              </a:rPr>
              <a:t> – from resolution level measured, prevention suggestions for short comings and insufficient KPIs is developed</a:t>
            </a:r>
          </a:p>
          <a:p>
            <a:pPr marL="257178" indent="-257178" algn="l">
              <a:buFont typeface="Arial" pitchFamily="34" charset="0"/>
              <a:buChar char="•"/>
            </a:pPr>
            <a:r>
              <a:rPr lang="vi-VN" sz="1600" b="1">
                <a:solidFill>
                  <a:schemeClr val="accent1"/>
                </a:solidFill>
                <a:latin typeface="Helvetica" panose="020B0604020202020204" pitchFamily="34" charset="0"/>
                <a:cs typeface="Helvetica" panose="020B0604020202020204" pitchFamily="34" charset="0"/>
              </a:rPr>
              <a:t>EXIT </a:t>
            </a:r>
            <a:r>
              <a:rPr lang="vi-VN" sz="1600" b="1" smtClean="0">
                <a:solidFill>
                  <a:schemeClr val="accent1"/>
                </a:solidFill>
                <a:latin typeface="Helvetica" panose="020B0604020202020204" pitchFamily="34" charset="0"/>
                <a:cs typeface="Helvetica" panose="020B0604020202020204" pitchFamily="34" charset="0"/>
              </a:rPr>
              <a:t>CONSOLIDATION</a:t>
            </a:r>
            <a:r>
              <a:rPr lang="en-US" sz="1600" b="1" smtClean="0">
                <a:solidFill>
                  <a:schemeClr val="accent1"/>
                </a:solidFill>
                <a:latin typeface="Helvetica" panose="020B0604020202020204" pitchFamily="34" charset="0"/>
                <a:cs typeface="Helvetica" panose="020B0604020202020204" pitchFamily="34" charset="0"/>
              </a:rPr>
              <a:t> </a:t>
            </a:r>
            <a:r>
              <a:rPr lang="vi-VN" sz="1600" smtClean="0">
                <a:solidFill>
                  <a:schemeClr val="bg2"/>
                </a:solidFill>
                <a:latin typeface="Helvetica" panose="020B0604020202020204" pitchFamily="34" charset="0"/>
                <a:cs typeface="Helvetica" panose="020B0604020202020204" pitchFamily="34" charset="0"/>
              </a:rPr>
              <a:t>– </a:t>
            </a:r>
            <a:r>
              <a:rPr lang="vi-VN" sz="1600" dirty="0">
                <a:solidFill>
                  <a:schemeClr val="bg2"/>
                </a:solidFill>
                <a:latin typeface="Helvetica" panose="020B0604020202020204" pitchFamily="34" charset="0"/>
                <a:cs typeface="Helvetica" panose="020B0604020202020204" pitchFamily="34" charset="0"/>
              </a:rPr>
              <a:t>generally in order to close the crisis management case, against prevention suggestions, some marketing communication activities will need to be implemented.</a:t>
            </a:r>
            <a:endParaRPr lang="en-US" sz="1600" dirty="0">
              <a:solidFill>
                <a:schemeClr val="bg2"/>
              </a:solidFill>
              <a:latin typeface="Helvetica" panose="020B0604020202020204" pitchFamily="34" charset="0"/>
              <a:cs typeface="Helvetica" panose="020B0604020202020204" pitchFamily="34" charset="0"/>
            </a:endParaRPr>
          </a:p>
        </p:txBody>
      </p:sp>
      <p:sp>
        <p:nvSpPr>
          <p:cNvPr id="6" name="Line 14"/>
          <p:cNvSpPr>
            <a:spLocks noChangeShapeType="1"/>
          </p:cNvSpPr>
          <p:nvPr/>
        </p:nvSpPr>
        <p:spPr bwMode="auto">
          <a:xfrm>
            <a:off x="719528" y="411510"/>
            <a:ext cx="7797362"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401150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19</a:t>
            </a:fld>
            <a:endParaRPr lang="en-US" dirty="0"/>
          </a:p>
        </p:txBody>
      </p:sp>
      <p:sp>
        <p:nvSpPr>
          <p:cNvPr id="3" name="Title 1"/>
          <p:cNvSpPr txBox="1">
            <a:spLocks/>
          </p:cNvSpPr>
          <p:nvPr/>
        </p:nvSpPr>
        <p:spPr>
          <a:xfrm>
            <a:off x="479685" y="-9728"/>
            <a:ext cx="8312219"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Why </a:t>
            </a:r>
            <a:r>
              <a:rPr lang="en-US" sz="2800" kern="0" smtClean="0">
                <a:solidFill>
                  <a:schemeClr val="bg2"/>
                </a:solidFill>
                <a:latin typeface="Helvetica" panose="020B0604020202020204" pitchFamily="34" charset="0"/>
                <a:cs typeface="Helvetica" panose="020B0604020202020204" pitchFamily="34" charset="0"/>
              </a:rPr>
              <a:t>Reputable Asia</a:t>
            </a:r>
            <a:r>
              <a:rPr lang="vi-VN" sz="2800" kern="0" smtClean="0">
                <a:solidFill>
                  <a:schemeClr val="bg2"/>
                </a:solidFill>
                <a:latin typeface="Helvetica" panose="020B0604020202020204" pitchFamily="34" charset="0"/>
                <a:cs typeface="Helvetica" panose="020B0604020202020204" pitchFamily="34" charset="0"/>
              </a:rPr>
              <a:t> Crisis Management Services?</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sp>
        <p:nvSpPr>
          <p:cNvPr id="4" name="Rectangle 3"/>
          <p:cNvSpPr/>
          <p:nvPr/>
        </p:nvSpPr>
        <p:spPr>
          <a:xfrm>
            <a:off x="0" y="469241"/>
            <a:ext cx="9144000" cy="4421723"/>
          </a:xfrm>
          <a:prstGeom prst="rect">
            <a:avLst/>
          </a:prstGeom>
        </p:spPr>
        <p:txBody>
          <a:bodyPr wrap="square">
            <a:spAutoFit/>
          </a:bodyPr>
          <a:lstStyle/>
          <a:p>
            <a:pPr marL="171452" indent="-171452" algn="l">
              <a:lnSpc>
                <a:spcPct val="150000"/>
              </a:lnSpc>
              <a:spcAft>
                <a:spcPts val="127"/>
              </a:spcAft>
              <a:buFont typeface="Arial" pitchFamily="34" charset="0"/>
              <a:buChar char="•"/>
              <a:defRPr/>
            </a:pPr>
            <a:r>
              <a:rPr lang="vi-VN" sz="1300" b="1" dirty="0">
                <a:solidFill>
                  <a:schemeClr val="accent1"/>
                </a:solidFill>
                <a:latin typeface="Helvetica" panose="020B0604020202020204" pitchFamily="34" charset="0"/>
                <a:ea typeface="Segoe UI" pitchFamily="34" charset="0"/>
                <a:cs typeface="Helvetica" panose="020B0604020202020204" pitchFamily="34" charset="0"/>
              </a:rPr>
              <a:t>EXPERIENCE</a:t>
            </a:r>
            <a:r>
              <a:rPr lang="vi-VN" sz="1300" dirty="0">
                <a:latin typeface="Helvetica" panose="020B0604020202020204" pitchFamily="34" charset="0"/>
                <a:ea typeface="Segoe UI" pitchFamily="34" charset="0"/>
                <a:cs typeface="Helvetica" panose="020B0604020202020204" pitchFamily="34" charset="0"/>
              </a:rPr>
              <a:t> </a:t>
            </a:r>
            <a:r>
              <a:rPr lang="vi-VN" sz="1300" dirty="0">
                <a:solidFill>
                  <a:schemeClr val="bg2"/>
                </a:solidFill>
                <a:latin typeface="Helvetica" panose="020B0604020202020204" pitchFamily="34" charset="0"/>
                <a:ea typeface="Segoe UI" pitchFamily="34" charset="0"/>
                <a:cs typeface="Helvetica" panose="020B0604020202020204" pitchFamily="34" charset="0"/>
              </a:rPr>
              <a:t>- With 4 years of always-on listening &amp; brand report for international and local brands, we Understand the Consumer and so capable of producing strategic solution for the crisis</a:t>
            </a:r>
          </a:p>
          <a:p>
            <a:pPr marL="171452" indent="-171452" algn="l">
              <a:lnSpc>
                <a:spcPct val="150000"/>
              </a:lnSpc>
              <a:spcAft>
                <a:spcPts val="127"/>
              </a:spcAft>
              <a:buFont typeface="Arial" pitchFamily="34" charset="0"/>
              <a:buChar char="•"/>
              <a:defRPr/>
            </a:pPr>
            <a:r>
              <a:rPr lang="vi-VN" sz="1300" b="1" dirty="0">
                <a:solidFill>
                  <a:schemeClr val="accent1"/>
                </a:solidFill>
                <a:latin typeface="Helvetica" panose="020B0604020202020204" pitchFamily="34" charset="0"/>
                <a:ea typeface="Segoe UI" pitchFamily="34" charset="0"/>
                <a:cs typeface="Helvetica" panose="020B0604020202020204" pitchFamily="34" charset="0"/>
              </a:rPr>
              <a:t>EXPERTISE</a:t>
            </a:r>
            <a:r>
              <a:rPr lang="vi-VN" sz="1300" dirty="0">
                <a:latin typeface="Helvetica" panose="020B0604020202020204" pitchFamily="34" charset="0"/>
                <a:ea typeface="Segoe UI" pitchFamily="34" charset="0"/>
                <a:cs typeface="Helvetica" panose="020B0604020202020204" pitchFamily="34" charset="0"/>
              </a:rPr>
              <a:t> </a:t>
            </a:r>
            <a:r>
              <a:rPr lang="vi-VN" sz="1300" dirty="0">
                <a:solidFill>
                  <a:schemeClr val="bg2"/>
                </a:solidFill>
                <a:latin typeface="Helvetica" panose="020B0604020202020204" pitchFamily="34" charset="0"/>
                <a:ea typeface="Segoe UI" pitchFamily="34" charset="0"/>
                <a:cs typeface="Helvetica" panose="020B0604020202020204" pitchFamily="34" charset="0"/>
              </a:rPr>
              <a:t>- We focus on </a:t>
            </a:r>
            <a:r>
              <a:rPr lang="vi-VN" sz="1300" b="1" dirty="0">
                <a:solidFill>
                  <a:schemeClr val="accent1"/>
                </a:solidFill>
                <a:latin typeface="Helvetica" panose="020B0604020202020204" pitchFamily="34" charset="0"/>
                <a:ea typeface="Segoe UI" pitchFamily="34" charset="0"/>
                <a:cs typeface="Helvetica" panose="020B0604020202020204" pitchFamily="34" charset="0"/>
              </a:rPr>
              <a:t>Social Media</a:t>
            </a:r>
            <a:r>
              <a:rPr lang="vi-VN" sz="1300" dirty="0">
                <a:solidFill>
                  <a:schemeClr val="bg2"/>
                </a:solidFill>
                <a:latin typeface="Helvetica" panose="020B0604020202020204" pitchFamily="34" charset="0"/>
                <a:ea typeface="Segoe UI" pitchFamily="34" charset="0"/>
                <a:cs typeface="Helvetica" panose="020B0604020202020204" pitchFamily="34" charset="0"/>
              </a:rPr>
              <a:t>, which is supreme in opinion leading in Vietnam, and have good connection to crisis driven parties,</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Deep relation with channels (facebook fanpages, forums, blogs)</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Business relation to social media publishers</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Seamless connection with social KOLs</a:t>
            </a:r>
          </a:p>
          <a:p>
            <a:pPr marL="171452" indent="-171452" algn="l">
              <a:lnSpc>
                <a:spcPct val="150000"/>
              </a:lnSpc>
              <a:spcAft>
                <a:spcPts val="127"/>
              </a:spcAft>
              <a:buFont typeface="Arial" pitchFamily="34" charset="0"/>
              <a:buChar char="•"/>
              <a:defRPr/>
            </a:pPr>
            <a:r>
              <a:rPr lang="vi-VN" sz="1300" b="1" dirty="0">
                <a:solidFill>
                  <a:schemeClr val="accent1"/>
                </a:solidFill>
                <a:latin typeface="Helvetica" panose="020B0604020202020204" pitchFamily="34" charset="0"/>
                <a:ea typeface="Segoe UI" pitchFamily="34" charset="0"/>
                <a:cs typeface="Helvetica" panose="020B0604020202020204" pitchFamily="34" charset="0"/>
              </a:rPr>
              <a:t>RELATIONSHIP</a:t>
            </a:r>
            <a:r>
              <a:rPr lang="vi-VN" sz="1300" dirty="0">
                <a:latin typeface="Helvetica" panose="020B0604020202020204" pitchFamily="34" charset="0"/>
                <a:ea typeface="Segoe UI" pitchFamily="34" charset="0"/>
                <a:cs typeface="Helvetica" panose="020B0604020202020204" pitchFamily="34" charset="0"/>
              </a:rPr>
              <a:t> </a:t>
            </a:r>
            <a:r>
              <a:rPr lang="vi-VN" sz="1300" dirty="0">
                <a:solidFill>
                  <a:schemeClr val="bg2"/>
                </a:solidFill>
                <a:latin typeface="Helvetica" panose="020B0604020202020204" pitchFamily="34" charset="0"/>
                <a:ea typeface="Segoe UI" pitchFamily="34" charset="0"/>
                <a:cs typeface="Helvetica" panose="020B0604020202020204" pitchFamily="34" charset="0"/>
              </a:rPr>
              <a:t>- We are Backed up with strategic partner in data source investigation &amp; resolution,</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Newspaper Publisher relation (up to Central Propaganda Committee)</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Authorities relation: PC46 (Economic Crime Police), PC50 (Online Crime Police), A87 (Information Police)</a:t>
            </a:r>
          </a:p>
          <a:p>
            <a:pPr marL="300029" lvl="1" indent="-171452" algn="l">
              <a:spcAft>
                <a:spcPts val="127"/>
              </a:spcAft>
              <a:buFont typeface="Arial" pitchFamily="34" charset="0"/>
              <a:buChar char="•"/>
              <a:defRPr/>
            </a:pPr>
            <a:r>
              <a:rPr lang="vi-VN" sz="1300" dirty="0">
                <a:solidFill>
                  <a:schemeClr val="bg2"/>
                </a:solidFill>
                <a:latin typeface="Helvetica" panose="020B0604020202020204" pitchFamily="34" charset="0"/>
                <a:ea typeface="Segoe UI" pitchFamily="34" charset="0"/>
                <a:cs typeface="Helvetica" panose="020B0604020202020204" pitchFamily="34" charset="0"/>
              </a:rPr>
              <a:t>Cyber Security Agents (SEO, Security Experts, Hackers, ...)</a:t>
            </a:r>
          </a:p>
          <a:p>
            <a:pPr marL="171452" indent="-171452" algn="l">
              <a:lnSpc>
                <a:spcPct val="150000"/>
              </a:lnSpc>
              <a:spcAft>
                <a:spcPts val="127"/>
              </a:spcAft>
              <a:buFont typeface="Arial" pitchFamily="34" charset="0"/>
              <a:buChar char="•"/>
              <a:defRPr/>
            </a:pPr>
            <a:r>
              <a:rPr lang="vi-VN" sz="1300" b="1" dirty="0">
                <a:solidFill>
                  <a:schemeClr val="accent1"/>
                </a:solidFill>
                <a:latin typeface="Helvetica" panose="020B0604020202020204" pitchFamily="34" charset="0"/>
                <a:ea typeface="Segoe UI" pitchFamily="34" charset="0"/>
                <a:cs typeface="Helvetica" panose="020B0604020202020204" pitchFamily="34" charset="0"/>
              </a:rPr>
              <a:t>AUTOMATED TOOLS </a:t>
            </a:r>
            <a:r>
              <a:rPr lang="vi-VN" sz="1300" dirty="0">
                <a:solidFill>
                  <a:schemeClr val="bg2"/>
                </a:solidFill>
                <a:latin typeface="Helvetica" panose="020B0604020202020204" pitchFamily="34" charset="0"/>
                <a:ea typeface="Segoe UI" pitchFamily="34" charset="0"/>
                <a:cs typeface="Helvetica" panose="020B0604020202020204" pitchFamily="34" charset="0"/>
              </a:rPr>
              <a:t>- We owned tools (SocialHeat, SocialCare, SocialCRM) and resources (seeders, KOLs, ...) that can manage, direct, and engage with social community massively and effectively</a:t>
            </a:r>
          </a:p>
          <a:p>
            <a:pPr marL="171452" indent="-171452" algn="l">
              <a:lnSpc>
                <a:spcPct val="150000"/>
              </a:lnSpc>
              <a:spcAft>
                <a:spcPts val="127"/>
              </a:spcAft>
              <a:buFont typeface="Arial" pitchFamily="34" charset="0"/>
              <a:buChar char="•"/>
              <a:defRPr/>
            </a:pPr>
            <a:r>
              <a:rPr lang="vi-VN" sz="1300" b="1" dirty="0">
                <a:solidFill>
                  <a:schemeClr val="accent1"/>
                </a:solidFill>
                <a:latin typeface="Helvetica" panose="020B0604020202020204" pitchFamily="34" charset="0"/>
                <a:ea typeface="Segoe UI" pitchFamily="34" charset="0"/>
                <a:cs typeface="Helvetica" panose="020B0604020202020204" pitchFamily="34" charset="0"/>
              </a:rPr>
              <a:t>PROCESS &amp; METHODOLOGY </a:t>
            </a:r>
            <a:r>
              <a:rPr lang="vi-VN" sz="1300" dirty="0">
                <a:solidFill>
                  <a:schemeClr val="bg2"/>
                </a:solidFill>
                <a:latin typeface="Helvetica" panose="020B0604020202020204" pitchFamily="34" charset="0"/>
                <a:ea typeface="Segoe UI" pitchFamily="34" charset="0"/>
                <a:cs typeface="Helvetica" panose="020B0604020202020204" pitchFamily="34" charset="0"/>
              </a:rPr>
              <a:t>- We own a crisis management frameworks that can fully control and forecasted every details (crisis level, possible cases, contingency plan, appropriate content directions) that can minize interaction timing with brands and so guarantee factest actions with highest precision</a:t>
            </a:r>
          </a:p>
        </p:txBody>
      </p:sp>
      <p:sp>
        <p:nvSpPr>
          <p:cNvPr id="6" name="Line 14"/>
          <p:cNvSpPr>
            <a:spLocks noChangeShapeType="1"/>
          </p:cNvSpPr>
          <p:nvPr/>
        </p:nvSpPr>
        <p:spPr bwMode="auto">
          <a:xfrm>
            <a:off x="479685" y="483518"/>
            <a:ext cx="8333575" cy="2232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2125091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a:t>
            </a:fld>
            <a:endParaRPr lang="en-US" dirty="0"/>
          </a:p>
        </p:txBody>
      </p:sp>
      <p:sp>
        <p:nvSpPr>
          <p:cNvPr id="10" name="Rectangle 2"/>
          <p:cNvSpPr>
            <a:spLocks/>
          </p:cNvSpPr>
          <p:nvPr/>
        </p:nvSpPr>
        <p:spPr bwMode="auto">
          <a:xfrm rot="10800000" flipH="1">
            <a:off x="1" y="0"/>
            <a:ext cx="9144000" cy="5143500"/>
          </a:xfrm>
          <a:prstGeom prst="rect">
            <a:avLst/>
          </a:prstGeom>
          <a:solidFill>
            <a:srgbClr val="2E2E2E">
              <a:alpha val="69804"/>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11" name="TextBox 10"/>
          <p:cNvSpPr txBox="1"/>
          <p:nvPr/>
        </p:nvSpPr>
        <p:spPr>
          <a:xfrm>
            <a:off x="742051" y="1133857"/>
            <a:ext cx="7776864" cy="2139047"/>
          </a:xfrm>
          <a:prstGeom prst="rect">
            <a:avLst/>
          </a:prstGeom>
          <a:noFill/>
        </p:spPr>
        <p:txBody>
          <a:bodyPr wrap="square" rtlCol="0">
            <a:spAutoFit/>
          </a:bodyPr>
          <a:lstStyle/>
          <a:p>
            <a:r>
              <a:rPr lang="en-US" sz="5600" smtClean="0">
                <a:solidFill>
                  <a:schemeClr val="bg1"/>
                </a:solidFill>
                <a:latin typeface="Helvetica" panose="020B0604020202020204" pitchFamily="34" charset="0"/>
                <a:cs typeface="Helvetica" panose="020B0604020202020204" pitchFamily="34" charset="0"/>
              </a:rPr>
              <a:t>Crisis Management </a:t>
            </a:r>
            <a:r>
              <a:rPr lang="en-US" sz="5600" smtClean="0">
                <a:solidFill>
                  <a:schemeClr val="accent2"/>
                </a:solidFill>
                <a:latin typeface="Helvetica" panose="020B0604020202020204" pitchFamily="34" charset="0"/>
                <a:cs typeface="Helvetica" panose="020B0604020202020204" pitchFamily="34" charset="0"/>
              </a:rPr>
              <a:t>Landscape</a:t>
            </a:r>
          </a:p>
          <a:p>
            <a:endParaRPr lang="en-US"/>
          </a:p>
        </p:txBody>
      </p:sp>
      <p:grpSp>
        <p:nvGrpSpPr>
          <p:cNvPr id="12" name="Group 4"/>
          <p:cNvGrpSpPr>
            <a:grpSpLocks/>
          </p:cNvGrpSpPr>
          <p:nvPr/>
        </p:nvGrpSpPr>
        <p:grpSpPr bwMode="auto">
          <a:xfrm>
            <a:off x="1050572" y="2982605"/>
            <a:ext cx="7164586" cy="452438"/>
            <a:chOff x="0" y="0"/>
            <a:chExt cx="12034" cy="759"/>
          </a:xfrm>
        </p:grpSpPr>
        <p:sp>
          <p:nvSpPr>
            <p:cNvPr id="13" name="Rectangle 5"/>
            <p:cNvSpPr>
              <a:spLocks/>
            </p:cNvSpPr>
            <p:nvPr/>
          </p:nvSpPr>
          <p:spPr bwMode="auto">
            <a:xfrm>
              <a:off x="2161" y="215"/>
              <a:ext cx="770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r>
                <a:rPr lang="en-US" sz="900" i="1">
                  <a:solidFill>
                    <a:schemeClr val="bg1">
                      <a:lumMod val="95000"/>
                    </a:schemeClr>
                  </a:solidFill>
                  <a:latin typeface="Helvetica" panose="020B0604020202020204" pitchFamily="34" charset="0"/>
                  <a:cs typeface="Helvetica" panose="020B0604020202020204" pitchFamily="34" charset="0"/>
                </a:rPr>
                <a:t>An overview on Crises in Vietnam</a:t>
              </a:r>
            </a:p>
            <a:p>
              <a:pPr>
                <a:lnSpc>
                  <a:spcPts val="1200"/>
                </a:lnSpc>
              </a:pPr>
              <a:endParaRPr lang="en-US" sz="900" i="1" dirty="0">
                <a:solidFill>
                  <a:schemeClr val="bg1">
                    <a:alpha val="50000"/>
                  </a:schemeClr>
                </a:solidFill>
                <a:latin typeface="Helvetica" panose="020B0604020202020204" pitchFamily="34" charset="0"/>
                <a:ea typeface="Lato" charset="0"/>
                <a:cs typeface="Helvetica" panose="020B0604020202020204" pitchFamily="34" charset="0"/>
                <a:sym typeface="Lato Light" charset="0"/>
              </a:endParaRPr>
            </a:p>
          </p:txBody>
        </p:sp>
        <p:sp>
          <p:nvSpPr>
            <p:cNvPr id="14"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4121588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20</a:t>
            </a:fld>
            <a:endParaRPr lang="en-US" dirty="0"/>
          </a:p>
        </p:txBody>
      </p:sp>
      <p:sp>
        <p:nvSpPr>
          <p:cNvPr id="3" name="Title 1"/>
          <p:cNvSpPr txBox="1">
            <a:spLocks/>
          </p:cNvSpPr>
          <p:nvPr/>
        </p:nvSpPr>
        <p:spPr>
          <a:xfrm>
            <a:off x="1115211" y="-104421"/>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Services</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sp>
        <p:nvSpPr>
          <p:cNvPr id="4" name="Rectangle 3"/>
          <p:cNvSpPr/>
          <p:nvPr/>
        </p:nvSpPr>
        <p:spPr>
          <a:xfrm>
            <a:off x="303029" y="1205968"/>
            <a:ext cx="2735225" cy="30717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 b="1" dirty="0">
              <a:latin typeface="Helvetica" panose="020B0604020202020204" pitchFamily="34" charset="0"/>
              <a:ea typeface="Open Sans" panose="020B0604020202020204" charset="0"/>
              <a:cs typeface="Helvetica" panose="020B0604020202020204" pitchFamily="34" charset="0"/>
            </a:endParaRPr>
          </a:p>
        </p:txBody>
      </p:sp>
      <p:sp>
        <p:nvSpPr>
          <p:cNvPr id="5" name="Rectangle 4"/>
          <p:cNvSpPr/>
          <p:nvPr/>
        </p:nvSpPr>
        <p:spPr>
          <a:xfrm>
            <a:off x="3190964" y="1202877"/>
            <a:ext cx="2749979" cy="3074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 b="1" dirty="0">
              <a:latin typeface="Helvetica" panose="020B0604020202020204" pitchFamily="34" charset="0"/>
              <a:ea typeface="Open Sans" panose="020B0604020202020204" charset="0"/>
              <a:cs typeface="Helvetica" panose="020B0604020202020204" pitchFamily="34" charset="0"/>
            </a:endParaRPr>
          </a:p>
        </p:txBody>
      </p:sp>
      <p:sp>
        <p:nvSpPr>
          <p:cNvPr id="6" name="Rectangle 5"/>
          <p:cNvSpPr/>
          <p:nvPr/>
        </p:nvSpPr>
        <p:spPr>
          <a:xfrm>
            <a:off x="6100999" y="1194005"/>
            <a:ext cx="2696045" cy="30757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5" b="1">
              <a:latin typeface="Helvetica" panose="020B0604020202020204" pitchFamily="34" charset="0"/>
              <a:ea typeface="Open Sans" panose="020B0604020202020204" charset="0"/>
              <a:cs typeface="Helvetica" panose="020B0604020202020204" pitchFamily="34" charset="0"/>
            </a:endParaRPr>
          </a:p>
        </p:txBody>
      </p:sp>
      <p:sp>
        <p:nvSpPr>
          <p:cNvPr id="7" name="Rectangle 6"/>
          <p:cNvSpPr/>
          <p:nvPr/>
        </p:nvSpPr>
        <p:spPr>
          <a:xfrm>
            <a:off x="759857" y="1200621"/>
            <a:ext cx="2278397" cy="8958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500" b="1" dirty="0">
                <a:solidFill>
                  <a:schemeClr val="accent1"/>
                </a:solidFill>
                <a:latin typeface="Helvetica" panose="020B0604020202020204" pitchFamily="34" charset="0"/>
                <a:ea typeface="Open Sans" panose="020B0604020202020204" charset="0"/>
                <a:cs typeface="Helvetica" panose="020B0604020202020204" pitchFamily="34" charset="0"/>
              </a:rPr>
              <a:t>Crisis Management System Consultancy</a:t>
            </a:r>
            <a:endParaRPr lang="en-US" sz="1500" b="1" dirty="0">
              <a:solidFill>
                <a:schemeClr val="accent1"/>
              </a:solidFill>
              <a:latin typeface="Helvetica" panose="020B0604020202020204" pitchFamily="34" charset="0"/>
              <a:ea typeface="Open Sans" panose="020B0604020202020204" charset="0"/>
              <a:cs typeface="Helvetica" panose="020B0604020202020204" pitchFamily="34" charset="0"/>
            </a:endParaRPr>
          </a:p>
        </p:txBody>
      </p:sp>
      <p:sp>
        <p:nvSpPr>
          <p:cNvPr id="8" name="Rectangle 7"/>
          <p:cNvSpPr/>
          <p:nvPr/>
        </p:nvSpPr>
        <p:spPr>
          <a:xfrm>
            <a:off x="6518647" y="1194005"/>
            <a:ext cx="2278397" cy="8958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500" b="1" dirty="0">
                <a:solidFill>
                  <a:schemeClr val="accent1"/>
                </a:solidFill>
                <a:latin typeface="Helvetica" panose="020B0604020202020204" pitchFamily="34" charset="0"/>
                <a:ea typeface="Open Sans" panose="020B0604020202020204" charset="0"/>
                <a:cs typeface="Helvetica" panose="020B0604020202020204" pitchFamily="34" charset="0"/>
              </a:rPr>
              <a:t>Crisis Management &amp; Marcom Integration Consultancy </a:t>
            </a:r>
            <a:endParaRPr lang="en-US" sz="1500" b="1" dirty="0">
              <a:solidFill>
                <a:schemeClr val="accent1"/>
              </a:solidFill>
              <a:latin typeface="Helvetica" panose="020B0604020202020204" pitchFamily="34" charset="0"/>
              <a:ea typeface="Open Sans" panose="020B0604020202020204" charset="0"/>
              <a:cs typeface="Helvetica" panose="020B0604020202020204" pitchFamily="34" charset="0"/>
            </a:endParaRPr>
          </a:p>
        </p:txBody>
      </p:sp>
      <p:sp>
        <p:nvSpPr>
          <p:cNvPr id="9" name="Rectangle 8"/>
          <p:cNvSpPr/>
          <p:nvPr/>
        </p:nvSpPr>
        <p:spPr>
          <a:xfrm>
            <a:off x="3662546" y="1202876"/>
            <a:ext cx="2278397" cy="8958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500" b="1" dirty="0">
                <a:solidFill>
                  <a:schemeClr val="accent1"/>
                </a:solidFill>
                <a:latin typeface="Helvetica" panose="020B0604020202020204" pitchFamily="34" charset="0"/>
                <a:ea typeface="Open Sans" panose="020B0604020202020204" charset="0"/>
                <a:cs typeface="Helvetica" panose="020B0604020202020204" pitchFamily="34" charset="0"/>
              </a:rPr>
              <a:t>Crisis Management</a:t>
            </a:r>
            <a:endParaRPr lang="en-US" sz="1500" b="1" dirty="0">
              <a:solidFill>
                <a:schemeClr val="accent1"/>
              </a:solidFill>
              <a:latin typeface="Helvetica" panose="020B0604020202020204" pitchFamily="34" charset="0"/>
              <a:ea typeface="Open Sans" panose="020B0604020202020204" charset="0"/>
              <a:cs typeface="Helvetica" panose="020B0604020202020204" pitchFamily="34" charset="0"/>
            </a:endParaRPr>
          </a:p>
        </p:txBody>
      </p:sp>
      <p:sp>
        <p:nvSpPr>
          <p:cNvPr id="10" name="Rectangle 9"/>
          <p:cNvSpPr/>
          <p:nvPr/>
        </p:nvSpPr>
        <p:spPr>
          <a:xfrm>
            <a:off x="303029" y="2269439"/>
            <a:ext cx="2735225" cy="1646605"/>
          </a:xfrm>
          <a:prstGeom prst="rect">
            <a:avLst/>
          </a:prstGeom>
        </p:spPr>
        <p:txBody>
          <a:bodyPr wrap="square">
            <a:spAutoFit/>
          </a:bodyPr>
          <a:lstStyle/>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Customer Service, Marketing Communication, and General Operation Model Investigation</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Crisis Management Mechanism Consultancy against the Current System</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Plan Development, Management, and Execution</a:t>
            </a:r>
          </a:p>
        </p:txBody>
      </p:sp>
      <p:sp>
        <p:nvSpPr>
          <p:cNvPr id="11" name="Rectangle 10"/>
          <p:cNvSpPr/>
          <p:nvPr/>
        </p:nvSpPr>
        <p:spPr>
          <a:xfrm>
            <a:off x="3276756" y="2259541"/>
            <a:ext cx="2578395" cy="1615827"/>
          </a:xfrm>
          <a:prstGeom prst="rect">
            <a:avLst/>
          </a:prstGeom>
        </p:spPr>
        <p:txBody>
          <a:bodyPr wrap="square">
            <a:spAutoFit/>
          </a:bodyPr>
          <a:lstStyle/>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Overall Strategy Consultancy</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Planning &amp; Execution</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Content Development</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Media Relation</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Social Media Buying</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KOL Selection</a:t>
            </a:r>
          </a:p>
          <a:p>
            <a:pPr marL="171452" indent="-171452" algn="l">
              <a:spcBef>
                <a:spcPts val="113"/>
              </a:spcBef>
              <a:spcAft>
                <a:spcPts val="225"/>
              </a:spcAft>
              <a:buFont typeface="Arial"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SEO &amp; Search</a:t>
            </a:r>
          </a:p>
        </p:txBody>
      </p:sp>
      <p:sp>
        <p:nvSpPr>
          <p:cNvPr id="12" name="Rectangle 11"/>
          <p:cNvSpPr/>
          <p:nvPr/>
        </p:nvSpPr>
        <p:spPr>
          <a:xfrm>
            <a:off x="6100999" y="2251565"/>
            <a:ext cx="2696045" cy="1079783"/>
          </a:xfrm>
          <a:prstGeom prst="rect">
            <a:avLst/>
          </a:prstGeom>
        </p:spPr>
        <p:txBody>
          <a:bodyPr wrap="square">
            <a:spAutoFit/>
          </a:bodyPr>
          <a:lstStyle/>
          <a:p>
            <a:pPr marL="171450" indent="-171450" algn="l">
              <a:spcBef>
                <a:spcPts val="113"/>
              </a:spcBef>
              <a:spcAft>
                <a:spcPts val="225"/>
              </a:spcAft>
              <a:buFont typeface="Arial" panose="020B0604020202020204"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Integration consultancy</a:t>
            </a:r>
          </a:p>
          <a:p>
            <a:pPr marL="171450" indent="-171450" algn="l">
              <a:spcBef>
                <a:spcPts val="113"/>
              </a:spcBef>
              <a:spcAft>
                <a:spcPts val="225"/>
              </a:spcAft>
              <a:buFont typeface="Arial" panose="020B0604020202020204"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Integration Marketing Campaign Development</a:t>
            </a:r>
          </a:p>
          <a:p>
            <a:pPr marL="171450" indent="-171450" algn="l">
              <a:buFont typeface="Arial" panose="020B0604020202020204" pitchFamily="34" charset="0"/>
              <a:buChar char="•"/>
            </a:pPr>
            <a:r>
              <a:rPr lang="en-US" sz="1200" dirty="0">
                <a:solidFill>
                  <a:schemeClr val="bg1"/>
                </a:solidFill>
                <a:latin typeface="Helvetica" panose="020B0604020202020204" pitchFamily="34" charset="0"/>
                <a:ea typeface="Open Sans" panose="020B0604020202020204" charset="0"/>
                <a:cs typeface="Helvetica" panose="020B0604020202020204" pitchFamily="34" charset="0"/>
              </a:rPr>
              <a:t>Integration Marketing Campaign Execution</a:t>
            </a:r>
          </a:p>
        </p:txBody>
      </p:sp>
      <p:sp>
        <p:nvSpPr>
          <p:cNvPr id="14" name="Line 14"/>
          <p:cNvSpPr>
            <a:spLocks noChangeShapeType="1"/>
          </p:cNvSpPr>
          <p:nvPr/>
        </p:nvSpPr>
        <p:spPr bwMode="auto">
          <a:xfrm>
            <a:off x="1710084" y="383251"/>
            <a:ext cx="5328644" cy="17082"/>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54399909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21</a:t>
            </a:fld>
            <a:endParaRPr lang="en-US" dirty="0"/>
          </a:p>
        </p:txBody>
      </p:sp>
      <p:sp>
        <p:nvSpPr>
          <p:cNvPr id="3" name="Title 1"/>
          <p:cNvSpPr txBox="1">
            <a:spLocks/>
          </p:cNvSpPr>
          <p:nvPr/>
        </p:nvSpPr>
        <p:spPr>
          <a:xfrm>
            <a:off x="1114866" y="-29701"/>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Clients</a:t>
            </a:r>
            <a:r>
              <a:rPr lang="en-US" sz="2475" kern="0" smtClean="0">
                <a:solidFill>
                  <a:srgbClr val="CA3427"/>
                </a:solidFill>
              </a:rPr>
              <a:t/>
            </a:r>
            <a:br>
              <a:rPr lang="en-US" sz="2475" kern="0" smtClean="0">
                <a:solidFill>
                  <a:srgbClr val="CA3427"/>
                </a:solidFill>
              </a:rPr>
            </a:br>
            <a:endParaRPr lang="en-US" sz="2475" kern="0" dirty="0">
              <a:solidFill>
                <a:srgbClr val="CA3427"/>
              </a:solidFill>
            </a:endParaRPr>
          </a:p>
        </p:txBody>
      </p:sp>
      <p:pic>
        <p:nvPicPr>
          <p:cNvPr id="5" name="Picture 2" descr="http://blog.er24.co.za/wp-content/uploads/2014/11/Samsung-Logo.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15682" y="1254036"/>
            <a:ext cx="2799459" cy="6518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876" y="2177965"/>
            <a:ext cx="2408274" cy="109401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939" y="3561892"/>
            <a:ext cx="2142503" cy="103643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37823" y="917479"/>
            <a:ext cx="2750326" cy="132056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4125" y="2236233"/>
            <a:ext cx="2362418" cy="103060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6433" y="3642788"/>
            <a:ext cx="2248433" cy="875794"/>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67860" y="1018923"/>
            <a:ext cx="2128295" cy="1258990"/>
          </a:xfrm>
          <a:prstGeom prst="rect">
            <a:avLst/>
          </a:prstGeom>
        </p:spPr>
      </p:pic>
      <p:pic>
        <p:nvPicPr>
          <p:cNvPr id="12" name="Picture 11" descr="Screen Shot 2014-08-22 at 2.20.14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278860" y="2321583"/>
            <a:ext cx="1684386" cy="952173"/>
          </a:xfrm>
          <a:prstGeom prst="rect">
            <a:avLst/>
          </a:prstGeom>
        </p:spPr>
      </p:pic>
      <p:pic>
        <p:nvPicPr>
          <p:cNvPr id="13" name="Picture 4" descr="Image result for nam lo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177289" y="3572274"/>
            <a:ext cx="1849751" cy="1095482"/>
          </a:xfrm>
          <a:prstGeom prst="rect">
            <a:avLst/>
          </a:prstGeom>
          <a:noFill/>
          <a:extLst>
            <a:ext uri="{909E8E84-426E-40DD-AFC4-6F175D3DCCD1}">
              <a14:hiddenFill xmlns:a14="http://schemas.microsoft.com/office/drawing/2010/main">
                <a:solidFill>
                  <a:srgbClr val="FFFFFF"/>
                </a:solidFill>
              </a14:hiddenFill>
            </a:ext>
          </a:extLst>
        </p:spPr>
      </p:pic>
      <p:sp>
        <p:nvSpPr>
          <p:cNvPr id="14" name="Line 14"/>
          <p:cNvSpPr>
            <a:spLocks noChangeShapeType="1"/>
          </p:cNvSpPr>
          <p:nvPr/>
        </p:nvSpPr>
        <p:spPr bwMode="auto">
          <a:xfrm>
            <a:off x="1901285" y="462173"/>
            <a:ext cx="5328644" cy="17082"/>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7052009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22</a:t>
            </a:fld>
            <a:endParaRPr lang="en-US" dirty="0"/>
          </a:p>
        </p:txBody>
      </p:sp>
      <p:sp>
        <p:nvSpPr>
          <p:cNvPr id="3" name="Rectangle 2"/>
          <p:cNvSpPr>
            <a:spLocks/>
          </p:cNvSpPr>
          <p:nvPr/>
        </p:nvSpPr>
        <p:spPr bwMode="auto">
          <a:xfrm rot="10800000" flipH="1">
            <a:off x="-8734" y="-318667"/>
            <a:ext cx="9144000" cy="5143500"/>
          </a:xfrm>
          <a:prstGeom prst="rect">
            <a:avLst/>
          </a:prstGeom>
          <a:solidFill>
            <a:srgbClr val="2E2E2E">
              <a:alpha val="69804"/>
            </a:srgbClr>
          </a:soli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4" name="TextBox 3"/>
          <p:cNvSpPr txBox="1"/>
          <p:nvPr/>
        </p:nvSpPr>
        <p:spPr>
          <a:xfrm>
            <a:off x="929651" y="1670932"/>
            <a:ext cx="7416824" cy="954107"/>
          </a:xfrm>
          <a:prstGeom prst="rect">
            <a:avLst/>
          </a:prstGeom>
          <a:noFill/>
        </p:spPr>
        <p:txBody>
          <a:bodyPr wrap="square" rtlCol="0">
            <a:spAutoFit/>
          </a:bodyPr>
          <a:lstStyle/>
          <a:p>
            <a:r>
              <a:rPr lang="en-US" sz="5600" smtClean="0">
                <a:solidFill>
                  <a:schemeClr val="bg1"/>
                </a:solidFill>
                <a:latin typeface="Helvetica" panose="020B0604020202020204" pitchFamily="34" charset="0"/>
                <a:cs typeface="Helvetica" panose="020B0604020202020204" pitchFamily="34" charset="0"/>
              </a:rPr>
              <a:t>Case </a:t>
            </a:r>
            <a:r>
              <a:rPr lang="en-US" sz="5600" smtClean="0">
                <a:solidFill>
                  <a:schemeClr val="accent2"/>
                </a:solidFill>
                <a:latin typeface="Helvetica" panose="020B0604020202020204" pitchFamily="34" charset="0"/>
                <a:cs typeface="Helvetica" panose="020B0604020202020204" pitchFamily="34" charset="0"/>
              </a:rPr>
              <a:t>Study</a:t>
            </a:r>
            <a:endParaRPr lang="en-US" sz="5600">
              <a:solidFill>
                <a:schemeClr val="accent2"/>
              </a:solidFill>
              <a:latin typeface="Helvetica" panose="020B0604020202020204" pitchFamily="34" charset="0"/>
              <a:cs typeface="Helvetica" panose="020B0604020202020204" pitchFamily="34" charset="0"/>
            </a:endParaRPr>
          </a:p>
        </p:txBody>
      </p:sp>
      <p:grpSp>
        <p:nvGrpSpPr>
          <p:cNvPr id="5" name="Group 4"/>
          <p:cNvGrpSpPr>
            <a:grpSpLocks/>
          </p:cNvGrpSpPr>
          <p:nvPr/>
        </p:nvGrpSpPr>
        <p:grpSpPr bwMode="auto">
          <a:xfrm>
            <a:off x="1055770" y="2648549"/>
            <a:ext cx="7164586" cy="401769"/>
            <a:chOff x="0" y="0"/>
            <a:chExt cx="12034" cy="674"/>
          </a:xfrm>
        </p:grpSpPr>
        <p:sp>
          <p:nvSpPr>
            <p:cNvPr id="6" name="Rectangle 5"/>
            <p:cNvSpPr>
              <a:spLocks/>
            </p:cNvSpPr>
            <p:nvPr/>
          </p:nvSpPr>
          <p:spPr bwMode="auto">
            <a:xfrm>
              <a:off x="3483" y="130"/>
              <a:ext cx="313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900" i="1">
                  <a:solidFill>
                    <a:schemeClr val="bg1"/>
                  </a:solidFill>
                  <a:latin typeface="Helvetica" panose="020B0604020202020204" pitchFamily="34" charset="0"/>
                  <a:cs typeface="Helvetica" panose="020B0604020202020204" pitchFamily="34" charset="0"/>
                </a:rPr>
                <a:t>Those </a:t>
              </a:r>
              <a:r>
                <a:rPr lang="en-US" sz="900" i="1" smtClean="0">
                  <a:solidFill>
                    <a:schemeClr val="bg1"/>
                  </a:solidFill>
                  <a:latin typeface="Helvetica" panose="020B0604020202020204" pitchFamily="34" charset="0"/>
                  <a:cs typeface="Helvetica" panose="020B0604020202020204" pitchFamily="34" charset="0"/>
                </a:rPr>
                <a:t>that                  </a:t>
              </a:r>
              <a:endParaRPr lang="en-US" sz="900" i="1" dirty="0">
                <a:solidFill>
                  <a:schemeClr val="bg1"/>
                </a:solidFill>
                <a:latin typeface="Helvetica" panose="020B0604020202020204" pitchFamily="34" charset="0"/>
                <a:cs typeface="Helvetica" panose="020B0604020202020204" pitchFamily="34" charset="0"/>
              </a:endParaRPr>
            </a:p>
          </p:txBody>
        </p:sp>
        <p:sp>
          <p:nvSpPr>
            <p:cNvPr id="7" name="Line 6"/>
            <p:cNvSpPr>
              <a:spLocks noChangeShapeType="1"/>
            </p:cNvSpPr>
            <p:nvPr/>
          </p:nvSpPr>
          <p:spPr bwMode="auto">
            <a:xfrm>
              <a:off x="0" y="0"/>
              <a:ext cx="12034" cy="0"/>
            </a:xfrm>
            <a:prstGeom prst="line">
              <a:avLst/>
            </a:prstGeom>
            <a:noFill/>
            <a:ln w="6350" cap="flat">
              <a:solidFill>
                <a:schemeClr val="bg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sp>
        <p:nvSpPr>
          <p:cNvPr id="8" name="TextBox 7"/>
          <p:cNvSpPr txBox="1"/>
          <p:nvPr/>
        </p:nvSpPr>
        <p:spPr>
          <a:xfrm>
            <a:off x="4090440" y="2758478"/>
            <a:ext cx="2448272" cy="369332"/>
          </a:xfrm>
          <a:prstGeom prst="rect">
            <a:avLst/>
          </a:prstGeom>
          <a:noFill/>
        </p:spPr>
        <p:txBody>
          <a:bodyPr wrap="square" rtlCol="0">
            <a:spAutoFit/>
          </a:bodyPr>
          <a:lstStyle/>
          <a:p>
            <a:r>
              <a:rPr lang="en-US" sz="900" i="1">
                <a:solidFill>
                  <a:schemeClr val="bg1"/>
                </a:solidFill>
                <a:latin typeface="Helvetica" panose="020B0604020202020204" pitchFamily="34" charset="0"/>
                <a:cs typeface="Helvetica" panose="020B0604020202020204" pitchFamily="34" charset="0"/>
              </a:rPr>
              <a:t>gets involved with</a:t>
            </a:r>
          </a:p>
          <a:p>
            <a:endParaRPr lang="en-US" sz="900" i="1">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12420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23</a:t>
            </a:fld>
            <a:endParaRPr lang="en-US" dirty="0"/>
          </a:p>
        </p:txBody>
      </p:sp>
      <p:sp>
        <p:nvSpPr>
          <p:cNvPr id="3" name="Title 1"/>
          <p:cNvSpPr txBox="1">
            <a:spLocks/>
          </p:cNvSpPr>
          <p:nvPr/>
        </p:nvSpPr>
        <p:spPr>
          <a:xfrm>
            <a:off x="1143076" y="-26235"/>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Before Crisis – F</a:t>
            </a:r>
            <a:r>
              <a:rPr lang="en-US" sz="2800" kern="0" smtClean="0">
                <a:solidFill>
                  <a:schemeClr val="bg2"/>
                </a:solidFill>
                <a:latin typeface="Helvetica" panose="020B0604020202020204" pitchFamily="34" charset="0"/>
                <a:cs typeface="Helvetica" panose="020B0604020202020204" pitchFamily="34" charset="0"/>
              </a:rPr>
              <a:t>PT</a:t>
            </a:r>
            <a:r>
              <a:rPr lang="vi-VN" sz="2800" kern="0" smtClean="0">
                <a:solidFill>
                  <a:schemeClr val="bg2"/>
                </a:solidFill>
                <a:latin typeface="Helvetica" panose="020B0604020202020204" pitchFamily="34" charset="0"/>
                <a:cs typeface="Helvetica" panose="020B0604020202020204" pitchFamily="34" charset="0"/>
              </a:rPr>
              <a:t> Telecom</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49" y="805417"/>
            <a:ext cx="4324364" cy="15657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660" y="773518"/>
            <a:ext cx="4299485" cy="1522208"/>
          </a:xfrm>
          <a:prstGeom prst="rect">
            <a:avLst/>
          </a:prstGeom>
        </p:spPr>
      </p:pic>
      <p:sp>
        <p:nvSpPr>
          <p:cNvPr id="6" name="TextBox 5"/>
          <p:cNvSpPr txBox="1"/>
          <p:nvPr/>
        </p:nvSpPr>
        <p:spPr>
          <a:xfrm>
            <a:off x="136671" y="2287581"/>
            <a:ext cx="8914294" cy="30326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71452" indent="-171452" algn="l">
              <a:spcBef>
                <a:spcPts val="225"/>
              </a:spcBef>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PROBLEM</a:t>
            </a:r>
          </a:p>
          <a:p>
            <a:pPr algn="l">
              <a:lnSpc>
                <a:spcPct val="120000"/>
              </a:lnSpc>
              <a:spcBef>
                <a:spcPts val="150"/>
              </a:spcBef>
            </a:pPr>
            <a:r>
              <a:rPr lang="en-US" sz="900" dirty="0">
                <a:solidFill>
                  <a:schemeClr val="bg2"/>
                </a:solidFill>
                <a:latin typeface="Helvetica" panose="020B0604020202020204" pitchFamily="34" charset="0"/>
                <a:cs typeface="Helvetica" panose="020B0604020202020204" pitchFamily="34" charset="0"/>
              </a:rPr>
              <a:t>Due to cost factor increasing FPT Telecom is to increase service fee. Anticipating customer behavior and aiming at a smooth rolling out of the new service fee, FPT Telecom introduced the program of "Bandwidth Increased, Favorable Service Fee Adjusted" which gave current customer a considerable amount of internet bandwidth at a very favorable additional fee. However, the challenge identified was how to recognize, receive, and serve fully every feedback from the customers both through business channels and social media</a:t>
            </a:r>
            <a:r>
              <a:rPr lang="vi-VN" sz="900" dirty="0">
                <a:solidFill>
                  <a:schemeClr val="bg2"/>
                </a:solidFill>
                <a:latin typeface="Helvetica" panose="020B0604020202020204" pitchFamily="34" charset="0"/>
                <a:cs typeface="Helvetica" panose="020B0604020202020204" pitchFamily="34" charset="0"/>
              </a:rPr>
              <a:t>.</a:t>
            </a:r>
          </a:p>
          <a:p>
            <a:pPr marL="171452" indent="-171452" algn="l">
              <a:spcBef>
                <a:spcPts val="225"/>
              </a:spcBef>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SOLUTION</a:t>
            </a:r>
          </a:p>
          <a:p>
            <a:pPr algn="l">
              <a:lnSpc>
                <a:spcPct val="110000"/>
              </a:lnSpc>
              <a:spcBef>
                <a:spcPts val="150"/>
              </a:spcBef>
            </a:pPr>
            <a:r>
              <a:rPr lang="en-US" sz="900" dirty="0" err="1">
                <a:solidFill>
                  <a:schemeClr val="bg2"/>
                </a:solidFill>
                <a:latin typeface="Helvetica" panose="020B0604020202020204" pitchFamily="34" charset="0"/>
                <a:cs typeface="Helvetica" panose="020B0604020202020204" pitchFamily="34" charset="0"/>
              </a:rPr>
              <a:t>You.Digital</a:t>
            </a:r>
            <a:r>
              <a:rPr lang="en-US" sz="900" dirty="0">
                <a:solidFill>
                  <a:schemeClr val="bg2"/>
                </a:solidFill>
                <a:latin typeface="Helvetica" panose="020B0604020202020204" pitchFamily="34" charset="0"/>
                <a:cs typeface="Helvetica" panose="020B0604020202020204" pitchFamily="34" charset="0"/>
              </a:rPr>
              <a:t> put together a thorough solution to the challenge including,</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Using </a:t>
            </a:r>
            <a:r>
              <a:rPr lang="en-US" sz="900" dirty="0" err="1">
                <a:solidFill>
                  <a:schemeClr val="bg2"/>
                </a:solidFill>
                <a:latin typeface="Helvetica" panose="020B0604020202020204" pitchFamily="34" charset="0"/>
                <a:cs typeface="Helvetica" panose="020B0604020202020204" pitchFamily="34" charset="0"/>
              </a:rPr>
              <a:t>SocialHeat</a:t>
            </a:r>
            <a:r>
              <a:rPr lang="en-US" sz="900" dirty="0">
                <a:solidFill>
                  <a:schemeClr val="bg2"/>
                </a:solidFill>
                <a:latin typeface="Helvetica" panose="020B0604020202020204" pitchFamily="34" charset="0"/>
                <a:cs typeface="Helvetica" panose="020B0604020202020204" pitchFamily="34" charset="0"/>
              </a:rPr>
              <a:t> to monitor all social media conversations.</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Putting together the strategy and master plan to take care of the customer's feedbacks operating upon the seamless collaboration between </a:t>
            </a:r>
            <a:r>
              <a:rPr lang="en-US" sz="900" dirty="0" err="1">
                <a:solidFill>
                  <a:schemeClr val="bg2"/>
                </a:solidFill>
                <a:latin typeface="Helvetica" panose="020B0604020202020204" pitchFamily="34" charset="0"/>
                <a:cs typeface="Helvetica" panose="020B0604020202020204" pitchFamily="34" charset="0"/>
              </a:rPr>
              <a:t>You.Digital</a:t>
            </a:r>
            <a:r>
              <a:rPr lang="en-US" sz="900" dirty="0">
                <a:solidFill>
                  <a:schemeClr val="bg2"/>
                </a:solidFill>
                <a:latin typeface="Helvetica" panose="020B0604020202020204" pitchFamily="34" charset="0"/>
                <a:cs typeface="Helvetica" panose="020B0604020202020204" pitchFamily="34" charset="0"/>
              </a:rPr>
              <a:t> and FPT Telecom teams.</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Anticipating worst cases and preparing resolution and content direction for all those cases.</a:t>
            </a:r>
          </a:p>
          <a:p>
            <a:pPr marL="128590" indent="-128590" algn="l">
              <a:lnSpc>
                <a:spcPct val="110000"/>
              </a:lnSpc>
              <a:spcBef>
                <a:spcPts val="225"/>
              </a:spcBef>
              <a:buFontTx/>
              <a:buChar char="-"/>
            </a:pPr>
            <a:r>
              <a:rPr lang="en-US" sz="900" dirty="0">
                <a:solidFill>
                  <a:schemeClr val="bg2"/>
                </a:solidFill>
                <a:latin typeface="Helvetica" panose="020B0604020202020204" pitchFamily="34" charset="0"/>
                <a:cs typeface="Helvetica" panose="020B0604020202020204" pitchFamily="34" charset="0"/>
              </a:rPr>
              <a:t>Operation the crisis management plan and generate regular reports to management.</a:t>
            </a:r>
          </a:p>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RESULT</a:t>
            </a:r>
          </a:p>
          <a:p>
            <a:pPr algn="l">
              <a:lnSpc>
                <a:spcPct val="110000"/>
              </a:lnSpc>
              <a:spcBef>
                <a:spcPts val="150"/>
              </a:spcBef>
            </a:pPr>
            <a:r>
              <a:rPr lang="en-US" sz="900" dirty="0">
                <a:solidFill>
                  <a:schemeClr val="bg2"/>
                </a:solidFill>
                <a:latin typeface="Helvetica" panose="020B0604020202020204" pitchFamily="34" charset="0"/>
                <a:cs typeface="Helvetica" panose="020B0604020202020204" pitchFamily="34" charset="0"/>
              </a:rPr>
              <a:t>Despite of high peaks where the quantity of feedbacks increasing to huge numbers, the campaign was closed safe and sound with all KPI met against the defined plan.</a:t>
            </a:r>
          </a:p>
          <a:p>
            <a:pPr marL="128590" indent="-128590" algn="l">
              <a:lnSpc>
                <a:spcPct val="110000"/>
              </a:lnSpc>
              <a:spcBef>
                <a:spcPts val="225"/>
              </a:spcBef>
              <a:buFontTx/>
              <a:buChar char="-"/>
            </a:pPr>
            <a:endParaRPr lang="vi-VN" sz="900" dirty="0">
              <a:solidFill>
                <a:schemeClr val="bg2"/>
              </a:solidFill>
              <a:latin typeface="Helvetica" panose="020B0604020202020204" pitchFamily="34" charset="0"/>
              <a:cs typeface="Helvetica" panose="020B0604020202020204" pitchFamily="34" charset="0"/>
            </a:endParaRPr>
          </a:p>
          <a:p>
            <a:pPr algn="l">
              <a:spcBef>
                <a:spcPts val="225"/>
              </a:spcBef>
            </a:pPr>
            <a:endParaRPr lang="vi-VN" sz="900" dirty="0">
              <a:solidFill>
                <a:schemeClr val="bg2"/>
              </a:solidFill>
              <a:latin typeface="Helvetica" panose="020B0604020202020204" pitchFamily="34" charset="0"/>
              <a:cs typeface="Helvetica" panose="020B0604020202020204" pitchFamily="34" charset="0"/>
            </a:endParaRPr>
          </a:p>
          <a:p>
            <a:pPr>
              <a:spcBef>
                <a:spcPts val="225"/>
              </a:spcBef>
            </a:pPr>
            <a:endParaRPr lang="en-US" sz="900" b="1" dirty="0">
              <a:solidFill>
                <a:schemeClr val="bg2"/>
              </a:solidFill>
              <a:latin typeface="Helvetica" panose="020B0604020202020204" pitchFamily="34" charset="0"/>
              <a:cs typeface="Helvetica" panose="020B0604020202020204" pitchFamily="34" charset="0"/>
            </a:endParaRPr>
          </a:p>
        </p:txBody>
      </p:sp>
      <p:sp>
        <p:nvSpPr>
          <p:cNvPr id="8" name="Line 14"/>
          <p:cNvSpPr>
            <a:spLocks noChangeShapeType="1"/>
          </p:cNvSpPr>
          <p:nvPr/>
        </p:nvSpPr>
        <p:spPr bwMode="auto">
          <a:xfrm>
            <a:off x="1901285" y="462173"/>
            <a:ext cx="5328644" cy="17082"/>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8299695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24</a:t>
            </a:fld>
            <a:endParaRPr lang="en-US" dirty="0"/>
          </a:p>
        </p:txBody>
      </p:sp>
      <p:sp>
        <p:nvSpPr>
          <p:cNvPr id="3" name="Title 1"/>
          <p:cNvSpPr txBox="1">
            <a:spLocks/>
          </p:cNvSpPr>
          <p:nvPr/>
        </p:nvSpPr>
        <p:spPr>
          <a:xfrm>
            <a:off x="157974" y="-93905"/>
            <a:ext cx="849127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During </a:t>
            </a:r>
            <a:r>
              <a:rPr lang="en-US" sz="2800" kern="0" smtClean="0">
                <a:solidFill>
                  <a:schemeClr val="bg2"/>
                </a:solidFill>
                <a:latin typeface="Helvetica" panose="020B0604020202020204" pitchFamily="34" charset="0"/>
                <a:cs typeface="Helvetica" panose="020B0604020202020204" pitchFamily="34" charset="0"/>
              </a:rPr>
              <a:t>&amp; After </a:t>
            </a:r>
            <a:r>
              <a:rPr lang="vi-VN" sz="2800" kern="0" smtClean="0">
                <a:solidFill>
                  <a:schemeClr val="bg2"/>
                </a:solidFill>
                <a:latin typeface="Helvetica" panose="020B0604020202020204" pitchFamily="34" charset="0"/>
                <a:cs typeface="Helvetica" panose="020B0604020202020204" pitchFamily="34" charset="0"/>
              </a:rPr>
              <a:t>Crisis – Novaland Galaxy 9</a:t>
            </a:r>
            <a:r>
              <a:rPr lang="en-US" sz="2800" kern="0" smtClean="0">
                <a:solidFill>
                  <a:schemeClr val="bg2"/>
                </a:solidFill>
                <a:latin typeface="Helvetica" panose="020B0604020202020204" pitchFamily="34" charset="0"/>
                <a:cs typeface="Helvetica" panose="020B0604020202020204" pitchFamily="34" charset="0"/>
              </a:rPr>
              <a:t> Apartment</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31" y="974464"/>
            <a:ext cx="3904919" cy="13724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407" y="955100"/>
            <a:ext cx="4170620" cy="1387892"/>
          </a:xfrm>
          <a:prstGeom prst="rect">
            <a:avLst/>
          </a:prstGeom>
        </p:spPr>
      </p:pic>
      <p:sp>
        <p:nvSpPr>
          <p:cNvPr id="6" name="TextBox 5"/>
          <p:cNvSpPr txBox="1"/>
          <p:nvPr/>
        </p:nvSpPr>
        <p:spPr>
          <a:xfrm>
            <a:off x="77086" y="2469397"/>
            <a:ext cx="9066914" cy="23929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171452" indent="-171452" algn="l" defTabSz="309567">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PROBLEM</a:t>
            </a:r>
          </a:p>
          <a:p>
            <a:pPr algn="l" defTabSz="309567"/>
            <a:r>
              <a:rPr lang="en-US" sz="900" dirty="0">
                <a:solidFill>
                  <a:schemeClr val="bg2"/>
                </a:solidFill>
                <a:latin typeface="Helvetica" panose="020B0604020202020204" pitchFamily="34" charset="0"/>
                <a:cs typeface="Helvetica" panose="020B0604020202020204" pitchFamily="34" charset="0"/>
              </a:rPr>
              <a:t>Despite of high reputation in property quality and service, eventually cosmetic mistakes during the operation of modern high end apartment are inevitable. Unfortunately, these small incidents become big matters if falling into some particular situations. The case of Model </a:t>
            </a:r>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Tran living in Galaxy 9 </a:t>
            </a:r>
            <a:r>
              <a:rPr lang="en-US" sz="900" dirty="0" err="1">
                <a:solidFill>
                  <a:schemeClr val="bg2"/>
                </a:solidFill>
                <a:latin typeface="Helvetica" panose="020B0604020202020204" pitchFamily="34" charset="0"/>
                <a:cs typeface="Helvetica" panose="020B0604020202020204" pitchFamily="34" charset="0"/>
              </a:rPr>
              <a:t>Apartmen</a:t>
            </a:r>
            <a:r>
              <a:rPr lang="en-US" sz="900" dirty="0">
                <a:solidFill>
                  <a:schemeClr val="bg2"/>
                </a:solidFill>
                <a:latin typeface="Helvetica" panose="020B0604020202020204" pitchFamily="34" charset="0"/>
                <a:cs typeface="Helvetica" panose="020B0604020202020204" pitchFamily="34" charset="0"/>
              </a:rPr>
              <a:t> is an example. From the anger and worry that her daughter was frightened in an false fire alarm, </a:t>
            </a:r>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made an video clip of almost 60 minutes posting into Facebook sharing her feeling. Within 2 hours, the post received thousands of interactions ramping up quickly to several tens of thousands together with several thousands of shares.</a:t>
            </a:r>
          </a:p>
          <a:p>
            <a:pPr marL="171452" indent="-171452" algn="l" defTabSz="309567">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SOLUTION</a:t>
            </a:r>
          </a:p>
          <a:p>
            <a:pPr algn="l" defTabSz="309567"/>
            <a:r>
              <a:rPr lang="en-US" sz="900" dirty="0">
                <a:solidFill>
                  <a:schemeClr val="bg2"/>
                </a:solidFill>
                <a:latin typeface="Helvetica" panose="020B0604020202020204" pitchFamily="34" charset="0"/>
                <a:cs typeface="Helvetica" panose="020B0604020202020204" pitchFamily="34" charset="0"/>
              </a:rPr>
              <a:t>With the statistic and information drawn from </a:t>
            </a:r>
            <a:r>
              <a:rPr lang="en-US" sz="900" dirty="0" err="1">
                <a:solidFill>
                  <a:schemeClr val="bg2"/>
                </a:solidFill>
                <a:latin typeface="Helvetica" panose="020B0604020202020204" pitchFamily="34" charset="0"/>
                <a:cs typeface="Helvetica" panose="020B0604020202020204" pitchFamily="34" charset="0"/>
              </a:rPr>
              <a:t>SocialHeat</a:t>
            </a:r>
            <a:r>
              <a:rPr lang="en-US" sz="900" dirty="0">
                <a:solidFill>
                  <a:schemeClr val="bg2"/>
                </a:solidFill>
                <a:latin typeface="Helvetica" panose="020B0604020202020204" pitchFamily="34" charset="0"/>
                <a:cs typeface="Helvetica" panose="020B0604020202020204" pitchFamily="34" charset="0"/>
              </a:rPr>
              <a:t>, </a:t>
            </a:r>
            <a:r>
              <a:rPr lang="en-US" sz="900" dirty="0" err="1">
                <a:solidFill>
                  <a:schemeClr val="bg2"/>
                </a:solidFill>
                <a:latin typeface="Helvetica" panose="020B0604020202020204" pitchFamily="34" charset="0"/>
                <a:cs typeface="Helvetica" panose="020B0604020202020204" pitchFamily="34" charset="0"/>
              </a:rPr>
              <a:t>You.Digital</a:t>
            </a:r>
            <a:r>
              <a:rPr lang="en-US" sz="900" dirty="0">
                <a:solidFill>
                  <a:schemeClr val="bg2"/>
                </a:solidFill>
                <a:latin typeface="Helvetica" panose="020B0604020202020204" pitchFamily="34" charset="0"/>
                <a:cs typeface="Helvetica" panose="020B0604020202020204" pitchFamily="34" charset="0"/>
              </a:rPr>
              <a:t> analyzed the matter and proposed a strategic resolution to the situation that based upon direct reconciliation between </a:t>
            </a:r>
            <a:r>
              <a:rPr lang="en-US" sz="900" dirty="0" err="1">
                <a:solidFill>
                  <a:schemeClr val="bg2"/>
                </a:solidFill>
                <a:latin typeface="Helvetica" panose="020B0604020202020204" pitchFamily="34" charset="0"/>
                <a:cs typeface="Helvetica" panose="020B0604020202020204" pitchFamily="34" charset="0"/>
              </a:rPr>
              <a:t>Novaland</a:t>
            </a:r>
            <a:r>
              <a:rPr lang="en-US" sz="900" dirty="0">
                <a:solidFill>
                  <a:schemeClr val="bg2"/>
                </a:solidFill>
                <a:latin typeface="Helvetica" panose="020B0604020202020204" pitchFamily="34" charset="0"/>
                <a:cs typeface="Helvetica" panose="020B0604020202020204" pitchFamily="34" charset="0"/>
              </a:rPr>
              <a:t> and </a:t>
            </a:r>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Tran as following,</a:t>
            </a:r>
          </a:p>
          <a:p>
            <a:pPr algn="l" defTabSz="309567"/>
            <a:r>
              <a:rPr lang="en-US" sz="900" dirty="0">
                <a:solidFill>
                  <a:schemeClr val="bg2"/>
                </a:solidFill>
                <a:latin typeface="Helvetica" panose="020B0604020202020204" pitchFamily="34" charset="0"/>
                <a:cs typeface="Helvetica" panose="020B0604020202020204" pitchFamily="34" charset="0"/>
              </a:rPr>
              <a:t>   - Find the mediator and make the appointment between </a:t>
            </a:r>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Tran and </a:t>
            </a:r>
            <a:r>
              <a:rPr lang="en-US" sz="900" dirty="0" err="1">
                <a:solidFill>
                  <a:schemeClr val="bg2"/>
                </a:solidFill>
                <a:latin typeface="Helvetica" panose="020B0604020202020204" pitchFamily="34" charset="0"/>
                <a:cs typeface="Helvetica" panose="020B0604020202020204" pitchFamily="34" charset="0"/>
              </a:rPr>
              <a:t>Novaland</a:t>
            </a:r>
            <a:r>
              <a:rPr lang="en-US" sz="900" dirty="0">
                <a:solidFill>
                  <a:schemeClr val="bg2"/>
                </a:solidFill>
                <a:latin typeface="Helvetica" panose="020B0604020202020204" pitchFamily="34" charset="0"/>
                <a:cs typeface="Helvetica" panose="020B0604020202020204" pitchFamily="34" charset="0"/>
              </a:rPr>
              <a:t> Top Management.</a:t>
            </a:r>
          </a:p>
          <a:p>
            <a:pPr algn="l" defTabSz="309567"/>
            <a:r>
              <a:rPr lang="en-US" sz="900" dirty="0">
                <a:solidFill>
                  <a:schemeClr val="bg2"/>
                </a:solidFill>
                <a:latin typeface="Helvetica" panose="020B0604020202020204" pitchFamily="34" charset="0"/>
                <a:cs typeface="Helvetica" panose="020B0604020202020204" pitchFamily="34" charset="0"/>
              </a:rPr>
              <a:t>   - Listen to her problems and her requests.</a:t>
            </a:r>
          </a:p>
          <a:p>
            <a:pPr algn="l" defTabSz="309567"/>
            <a:r>
              <a:rPr lang="en-US" sz="900" dirty="0">
                <a:solidFill>
                  <a:schemeClr val="bg2"/>
                </a:solidFill>
                <a:latin typeface="Helvetica" panose="020B0604020202020204" pitchFamily="34" charset="0"/>
                <a:cs typeface="Helvetica" panose="020B0604020202020204" pitchFamily="34" charset="0"/>
              </a:rPr>
              <a:t>   - Discuss and propose resolution.</a:t>
            </a:r>
          </a:p>
          <a:p>
            <a:pPr algn="l" defTabSz="309567"/>
            <a:r>
              <a:rPr lang="en-US" sz="900" dirty="0">
                <a:solidFill>
                  <a:schemeClr val="bg2"/>
                </a:solidFill>
                <a:latin typeface="Helvetica" panose="020B0604020202020204" pitchFamily="34" charset="0"/>
                <a:cs typeface="Helvetica" panose="020B0604020202020204" pitchFamily="34" charset="0"/>
              </a:rPr>
              <a:t>   - Put together an automated mechanism to resolve similar problems happening afterwards.</a:t>
            </a:r>
          </a:p>
          <a:p>
            <a:pPr marL="171452" indent="-171452" algn="l" defTabSz="309567">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RESULT</a:t>
            </a:r>
          </a:p>
          <a:p>
            <a:pPr algn="l" defTabSz="309567"/>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Tran took down her post after the meeting, relevant discussions therefore get to and end. The most important thing is </a:t>
            </a:r>
            <a:r>
              <a:rPr lang="en-US" sz="900" dirty="0" err="1">
                <a:solidFill>
                  <a:schemeClr val="bg2"/>
                </a:solidFill>
                <a:latin typeface="Helvetica" panose="020B0604020202020204" pitchFamily="34" charset="0"/>
                <a:cs typeface="Helvetica" panose="020B0604020202020204" pitchFamily="34" charset="0"/>
              </a:rPr>
              <a:t>Novaland</a:t>
            </a:r>
            <a:r>
              <a:rPr lang="en-US" sz="900" dirty="0">
                <a:solidFill>
                  <a:schemeClr val="bg2"/>
                </a:solidFill>
                <a:latin typeface="Helvetica" panose="020B0604020202020204" pitchFamily="34" charset="0"/>
                <a:cs typeface="Helvetica" panose="020B0604020202020204" pitchFamily="34" charset="0"/>
              </a:rPr>
              <a:t> and </a:t>
            </a:r>
            <a:r>
              <a:rPr lang="en-US" sz="900" dirty="0" err="1">
                <a:solidFill>
                  <a:schemeClr val="bg2"/>
                </a:solidFill>
                <a:latin typeface="Helvetica" panose="020B0604020202020204" pitchFamily="34" charset="0"/>
                <a:cs typeface="Helvetica" panose="020B0604020202020204" pitchFamily="34" charset="0"/>
              </a:rPr>
              <a:t>Trang</a:t>
            </a:r>
            <a:r>
              <a:rPr lang="en-US" sz="900" dirty="0">
                <a:solidFill>
                  <a:schemeClr val="bg2"/>
                </a:solidFill>
                <a:latin typeface="Helvetica" panose="020B0604020202020204" pitchFamily="34" charset="0"/>
                <a:cs typeface="Helvetica" panose="020B0604020202020204" pitchFamily="34" charset="0"/>
              </a:rPr>
              <a:t> Tran found a mutual understanding and get closer to do mutual social activities together.</a:t>
            </a:r>
          </a:p>
          <a:p>
            <a:pPr marL="128590" indent="-128590" algn="l" defTabSz="309567">
              <a:buFontTx/>
              <a:buChar char="-"/>
            </a:pPr>
            <a:endParaRPr lang="vi-VN" sz="900" dirty="0">
              <a:solidFill>
                <a:schemeClr val="bg2"/>
              </a:solidFill>
              <a:latin typeface="Helvetica" panose="020B0604020202020204" pitchFamily="34" charset="0"/>
              <a:cs typeface="Helvetica" panose="020B0604020202020204" pitchFamily="34" charset="0"/>
            </a:endParaRPr>
          </a:p>
          <a:p>
            <a:pPr algn="l" defTabSz="309567"/>
            <a:endParaRPr lang="en-US" sz="900" dirty="0">
              <a:solidFill>
                <a:schemeClr val="bg2"/>
              </a:solidFill>
              <a:latin typeface="Helvetica" panose="020B0604020202020204" pitchFamily="34" charset="0"/>
              <a:cs typeface="Helvetica" panose="020B0604020202020204" pitchFamily="34" charset="0"/>
            </a:endParaRPr>
          </a:p>
        </p:txBody>
      </p:sp>
      <p:sp>
        <p:nvSpPr>
          <p:cNvPr id="7" name="Line 14"/>
          <p:cNvSpPr>
            <a:spLocks noChangeShapeType="1"/>
          </p:cNvSpPr>
          <p:nvPr/>
        </p:nvSpPr>
        <p:spPr bwMode="auto">
          <a:xfrm>
            <a:off x="719528" y="827005"/>
            <a:ext cx="7236848" cy="23199"/>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4481345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25</a:t>
            </a:fld>
            <a:endParaRPr lang="en-US" dirty="0"/>
          </a:p>
        </p:txBody>
      </p:sp>
      <p:sp>
        <p:nvSpPr>
          <p:cNvPr id="3" name="Title 1"/>
          <p:cNvSpPr txBox="1">
            <a:spLocks/>
          </p:cNvSpPr>
          <p:nvPr/>
        </p:nvSpPr>
        <p:spPr>
          <a:xfrm>
            <a:off x="1173091" y="-16507"/>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During Crisis– Nam Long Flora Anh Đào</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9" y="810811"/>
            <a:ext cx="4481623" cy="14334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778" y="755860"/>
            <a:ext cx="4327451" cy="1448249"/>
          </a:xfrm>
          <a:prstGeom prst="rect">
            <a:avLst/>
          </a:prstGeom>
        </p:spPr>
      </p:pic>
      <p:sp>
        <p:nvSpPr>
          <p:cNvPr id="6" name="Rectangle 5"/>
          <p:cNvSpPr/>
          <p:nvPr/>
        </p:nvSpPr>
        <p:spPr>
          <a:xfrm>
            <a:off x="39872" y="2380911"/>
            <a:ext cx="9167922" cy="2201115"/>
          </a:xfrm>
          <a:prstGeom prst="rect">
            <a:avLst/>
          </a:prstGeom>
        </p:spPr>
        <p:txBody>
          <a:bodyPr wrap="square">
            <a:spAutoFit/>
          </a:bodyPr>
          <a:lstStyle/>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PROBLEM</a:t>
            </a:r>
          </a:p>
          <a:p>
            <a:pPr algn="l">
              <a:lnSpc>
                <a:spcPct val="120000"/>
              </a:lnSpc>
              <a:spcBef>
                <a:spcPts val="150"/>
              </a:spcBef>
            </a:pPr>
            <a:r>
              <a:rPr lang="en-US" sz="900" dirty="0">
                <a:solidFill>
                  <a:schemeClr val="bg2"/>
                </a:solidFill>
                <a:latin typeface="Helvetica" panose="020B0604020202020204" pitchFamily="34" charset="0"/>
                <a:cs typeface="Helvetica" panose="020B0604020202020204" pitchFamily="34" charset="0"/>
              </a:rPr>
              <a:t>Minor matter during the completion of an apartment is almost inevitable in big construction projects. However, from the customer perspective any mistakes made to their beloved apartment are all big matters. Such a case happened at Flora </a:t>
            </a:r>
            <a:r>
              <a:rPr lang="en-US" sz="900" dirty="0" err="1">
                <a:solidFill>
                  <a:schemeClr val="bg2"/>
                </a:solidFill>
                <a:latin typeface="Helvetica" panose="020B0604020202020204" pitchFamily="34" charset="0"/>
                <a:cs typeface="Helvetica" panose="020B0604020202020204" pitchFamily="34" charset="0"/>
              </a:rPr>
              <a:t>Anh</a:t>
            </a:r>
            <a:r>
              <a:rPr lang="en-US" sz="900" dirty="0">
                <a:solidFill>
                  <a:schemeClr val="bg2"/>
                </a:solidFill>
                <a:latin typeface="Helvetica" panose="020B0604020202020204" pitchFamily="34" charset="0"/>
                <a:cs typeface="Helvetica" panose="020B0604020202020204" pitchFamily="34" charset="0"/>
              </a:rPr>
              <a:t> Dao Apartment and the customer created excessive tension despite of the fact that the investor acquired high reputation and was willing to take full responsibility.</a:t>
            </a:r>
            <a:endParaRPr lang="vi-VN" sz="900" dirty="0">
              <a:solidFill>
                <a:schemeClr val="bg2"/>
              </a:solidFill>
              <a:latin typeface="Helvetica" panose="020B0604020202020204" pitchFamily="34" charset="0"/>
              <a:cs typeface="Helvetica" panose="020B0604020202020204" pitchFamily="34" charset="0"/>
            </a:endParaRPr>
          </a:p>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SOLUTION</a:t>
            </a:r>
          </a:p>
          <a:p>
            <a:pPr algn="l">
              <a:lnSpc>
                <a:spcPct val="110000"/>
              </a:lnSpc>
              <a:spcBef>
                <a:spcPts val="150"/>
              </a:spcBef>
            </a:pPr>
            <a:r>
              <a:rPr lang="en-US" sz="900" dirty="0">
                <a:solidFill>
                  <a:schemeClr val="bg2"/>
                </a:solidFill>
                <a:latin typeface="Helvetica" panose="020B0604020202020204" pitchFamily="34" charset="0"/>
                <a:cs typeface="Helvetica" panose="020B0604020202020204" pitchFamily="34" charset="0"/>
              </a:rPr>
              <a:t>To handle the customer's excessive attitude and reaction, the strategy is to have authorities investigate and propose the resolution and conform to what ever the formal resolution decided is. The sole important thing left is how to fully express the investor's good will to the relevant customer and all audience from the community. From that a communication plan was developed to handle the crisis with two activities,</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Updating the community through social media with every latest details from the incident from a honest perspective.</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Perform prompt feedbacks to any relevant discussions or requests.</a:t>
            </a:r>
            <a:endParaRPr lang="vi-VN" sz="900" dirty="0">
              <a:solidFill>
                <a:schemeClr val="bg2"/>
              </a:solidFill>
              <a:latin typeface="Helvetica" panose="020B0604020202020204" pitchFamily="34" charset="0"/>
              <a:cs typeface="Helvetica" panose="020B0604020202020204" pitchFamily="34" charset="0"/>
            </a:endParaRPr>
          </a:p>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RESULT</a:t>
            </a:r>
          </a:p>
          <a:p>
            <a:pPr algn="l">
              <a:lnSpc>
                <a:spcPct val="110000"/>
              </a:lnSpc>
              <a:spcBef>
                <a:spcPts val="150"/>
              </a:spcBef>
            </a:pPr>
            <a:r>
              <a:rPr lang="en-US" sz="900" dirty="0">
                <a:solidFill>
                  <a:schemeClr val="bg2"/>
                </a:solidFill>
                <a:latin typeface="Helvetica" panose="020B0604020202020204" pitchFamily="34" charset="0"/>
                <a:cs typeface="Helvetica" panose="020B0604020202020204" pitchFamily="34" charset="0"/>
              </a:rPr>
              <a:t>With the effective support from </a:t>
            </a:r>
            <a:r>
              <a:rPr lang="en-US" sz="900" dirty="0" err="1">
                <a:solidFill>
                  <a:schemeClr val="bg2"/>
                </a:solidFill>
                <a:latin typeface="Helvetica" panose="020B0604020202020204" pitchFamily="34" charset="0"/>
                <a:cs typeface="Helvetica" panose="020B0604020202020204" pitchFamily="34" charset="0"/>
              </a:rPr>
              <a:t>SocialHeat</a:t>
            </a:r>
            <a:r>
              <a:rPr lang="en-US" sz="900" dirty="0">
                <a:solidFill>
                  <a:schemeClr val="bg2"/>
                </a:solidFill>
                <a:latin typeface="Helvetica" panose="020B0604020202020204" pitchFamily="34" charset="0"/>
                <a:cs typeface="Helvetica" panose="020B0604020202020204" pitchFamily="34" charset="0"/>
              </a:rPr>
              <a:t> and the team behind it, the resolution plan has been performed at best quality. The customer was compensated adequately according to official conclusion from the investigation authority and the investor's spirit of responsibility was also well communicated to the community.</a:t>
            </a:r>
          </a:p>
        </p:txBody>
      </p:sp>
      <p:sp>
        <p:nvSpPr>
          <p:cNvPr id="7" name="Line 14"/>
          <p:cNvSpPr>
            <a:spLocks noChangeShapeType="1"/>
          </p:cNvSpPr>
          <p:nvPr/>
        </p:nvSpPr>
        <p:spPr bwMode="auto">
          <a:xfrm>
            <a:off x="1173090" y="459839"/>
            <a:ext cx="6901483" cy="22124"/>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050858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26</a:t>
            </a:fld>
            <a:endParaRPr lang="en-US" dirty="0"/>
          </a:p>
        </p:txBody>
      </p:sp>
      <p:sp>
        <p:nvSpPr>
          <p:cNvPr id="3" name="Title 1"/>
          <p:cNvSpPr txBox="1">
            <a:spLocks/>
          </p:cNvSpPr>
          <p:nvPr/>
        </p:nvSpPr>
        <p:spPr>
          <a:xfrm>
            <a:off x="1177079" y="-4880"/>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During </a:t>
            </a:r>
            <a:r>
              <a:rPr lang="vi-VN" sz="2800" kern="0" smtClean="0">
                <a:solidFill>
                  <a:schemeClr val="bg2"/>
                </a:solidFill>
                <a:latin typeface="Helvetica" panose="020B0604020202020204" pitchFamily="34" charset="0"/>
                <a:cs typeface="Helvetica" panose="020B0604020202020204" pitchFamily="34" charset="0"/>
              </a:rPr>
              <a:t>Crisis</a:t>
            </a:r>
            <a:r>
              <a:rPr lang="en-US" sz="2800" kern="0" smtClean="0">
                <a:solidFill>
                  <a:schemeClr val="bg2"/>
                </a:solidFill>
                <a:latin typeface="Helvetica" panose="020B0604020202020204" pitchFamily="34" charset="0"/>
                <a:cs typeface="Helvetica" panose="020B0604020202020204" pitchFamily="34" charset="0"/>
              </a:rPr>
              <a:t> </a:t>
            </a:r>
            <a:r>
              <a:rPr lang="vi-VN" sz="2800" kern="0" smtClean="0">
                <a:solidFill>
                  <a:schemeClr val="bg2"/>
                </a:solidFill>
                <a:latin typeface="Helvetica" panose="020B0604020202020204" pitchFamily="34" charset="0"/>
                <a:cs typeface="Helvetica" panose="020B0604020202020204" pitchFamily="34" charset="0"/>
              </a:rPr>
              <a:t>– </a:t>
            </a:r>
            <a:r>
              <a:rPr lang="vi-VN" sz="2800" kern="0" smtClean="0">
                <a:solidFill>
                  <a:schemeClr val="bg2"/>
                </a:solidFill>
                <a:latin typeface="Helvetica" panose="020B0604020202020204" pitchFamily="34" charset="0"/>
                <a:cs typeface="Helvetica" panose="020B0604020202020204" pitchFamily="34" charset="0"/>
              </a:rPr>
              <a:t>M Bank</a:t>
            </a:r>
            <a:r>
              <a:rPr lang="en-US" sz="2800" kern="0" smtClean="0">
                <a:solidFill>
                  <a:schemeClr val="bg2"/>
                </a:solidFill>
                <a:latin typeface="Helvetica" panose="020B0604020202020204" pitchFamily="34" charset="0"/>
                <a:cs typeface="Helvetica" panose="020B0604020202020204" pitchFamily="34" charset="0"/>
              </a:rPr>
              <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0" y="925032"/>
            <a:ext cx="4591550" cy="13967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718" y="904990"/>
            <a:ext cx="4064682" cy="1416773"/>
          </a:xfrm>
          <a:prstGeom prst="rect">
            <a:avLst/>
          </a:prstGeom>
        </p:spPr>
      </p:pic>
      <p:sp>
        <p:nvSpPr>
          <p:cNvPr id="6" name="Rectangle 5"/>
          <p:cNvSpPr/>
          <p:nvPr/>
        </p:nvSpPr>
        <p:spPr>
          <a:xfrm>
            <a:off x="55821" y="2340270"/>
            <a:ext cx="9144000" cy="2329805"/>
          </a:xfrm>
          <a:prstGeom prst="rect">
            <a:avLst/>
          </a:prstGeom>
        </p:spPr>
        <p:txBody>
          <a:bodyPr wrap="square">
            <a:spAutoFit/>
          </a:bodyPr>
          <a:lstStyle/>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PROBLEM</a:t>
            </a:r>
          </a:p>
          <a:p>
            <a:pPr algn="l">
              <a:lnSpc>
                <a:spcPct val="120000"/>
              </a:lnSpc>
            </a:pPr>
            <a:r>
              <a:rPr lang="en-US" sz="900" dirty="0">
                <a:solidFill>
                  <a:schemeClr val="bg2"/>
                </a:solidFill>
                <a:latin typeface="Helvetica" panose="020B0604020202020204" pitchFamily="34" charset="0"/>
                <a:cs typeface="Helvetica" panose="020B0604020202020204" pitchFamily="34" charset="0"/>
              </a:rPr>
              <a:t>There is an incident in which Ms. H, who is a Congress Woman, was reported to violate the Vietnam Congress rule of eligibility since she's got two citizenship. The whole social media burst out with discussions upon this matter with a huge discussion volume up to 38k of mentions. Then came and spread contents upon the fact that Ms. H and her husband take the highest investment &amp; position in the M. Bank. The M. Bank anticipated the situation and quickly select </a:t>
            </a:r>
            <a:r>
              <a:rPr lang="en-US" sz="900" dirty="0" err="1">
                <a:solidFill>
                  <a:schemeClr val="bg2"/>
                </a:solidFill>
                <a:latin typeface="Helvetica" panose="020B0604020202020204" pitchFamily="34" charset="0"/>
                <a:cs typeface="Helvetica" panose="020B0604020202020204" pitchFamily="34" charset="0"/>
              </a:rPr>
              <a:t>You.Digital</a:t>
            </a:r>
            <a:r>
              <a:rPr lang="en-US" sz="900" dirty="0">
                <a:solidFill>
                  <a:schemeClr val="bg2"/>
                </a:solidFill>
                <a:latin typeface="Helvetica" panose="020B0604020202020204" pitchFamily="34" charset="0"/>
                <a:cs typeface="Helvetica" panose="020B0604020202020204" pitchFamily="34" charset="0"/>
              </a:rPr>
              <a:t> to work from the very early stage of the crisis to develop a strategic plan to manage the crisis.</a:t>
            </a:r>
            <a:endParaRPr lang="vi-VN" sz="900" dirty="0">
              <a:solidFill>
                <a:schemeClr val="bg2"/>
              </a:solidFill>
              <a:latin typeface="Helvetica" panose="020B0604020202020204" pitchFamily="34" charset="0"/>
              <a:cs typeface="Helvetica" panose="020B0604020202020204" pitchFamily="34" charset="0"/>
            </a:endParaRPr>
          </a:p>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SOLUTION</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By using </a:t>
            </a:r>
            <a:r>
              <a:rPr lang="en-US" sz="900" dirty="0" err="1">
                <a:solidFill>
                  <a:schemeClr val="bg2"/>
                </a:solidFill>
                <a:latin typeface="Helvetica" panose="020B0604020202020204" pitchFamily="34" charset="0"/>
                <a:cs typeface="Helvetica" panose="020B0604020202020204" pitchFamily="34" charset="0"/>
              </a:rPr>
              <a:t>SocialHeat</a:t>
            </a:r>
            <a:r>
              <a:rPr lang="en-US" sz="900" dirty="0">
                <a:solidFill>
                  <a:schemeClr val="bg2"/>
                </a:solidFill>
                <a:latin typeface="Helvetica" panose="020B0604020202020204" pitchFamily="34" charset="0"/>
                <a:cs typeface="Helvetica" panose="020B0604020202020204" pitchFamily="34" charset="0"/>
              </a:rPr>
              <a:t>, the whole situation was analyzed. Data and trends shows that there is a hidden party attacking M. Bank by leveraging the incident of Ms. H. Recognizing that his is an defaming intention, the strategy was drawn with two major activities,</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Investigating and monitoring the hidden party and their activities, then report to the highest management to solve it politically.</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 Following and control discussion on social media relevant to the topic by various tactics including level of crisis &amp; case anticipation, content development in advance, seeding, media relation, SEO, and including black-hat activities.</a:t>
            </a:r>
            <a:endParaRPr lang="vi-VN" sz="900" dirty="0">
              <a:solidFill>
                <a:schemeClr val="bg2"/>
              </a:solidFill>
              <a:latin typeface="Helvetica" panose="020B0604020202020204" pitchFamily="34" charset="0"/>
              <a:cs typeface="Helvetica" panose="020B0604020202020204" pitchFamily="34" charset="0"/>
            </a:endParaRPr>
          </a:p>
          <a:p>
            <a:pPr marL="171452" indent="-171452" algn="l">
              <a:buFont typeface="Arial" pitchFamily="34" charset="0"/>
              <a:buChar char="•"/>
            </a:pPr>
            <a:r>
              <a:rPr lang="en-US" sz="900" b="1" dirty="0">
                <a:solidFill>
                  <a:schemeClr val="bg2"/>
                </a:solidFill>
                <a:latin typeface="Helvetica" panose="020B0604020202020204" pitchFamily="34" charset="0"/>
                <a:cs typeface="Helvetica" panose="020B0604020202020204" pitchFamily="34" charset="0"/>
              </a:rPr>
              <a:t>RESULT</a:t>
            </a:r>
          </a:p>
          <a:p>
            <a:pPr algn="l">
              <a:lnSpc>
                <a:spcPct val="110000"/>
              </a:lnSpc>
              <a:spcBef>
                <a:spcPts val="225"/>
              </a:spcBef>
            </a:pPr>
            <a:r>
              <a:rPr lang="en-US" sz="900" dirty="0">
                <a:solidFill>
                  <a:schemeClr val="bg2"/>
                </a:solidFill>
                <a:latin typeface="Helvetica" panose="020B0604020202020204" pitchFamily="34" charset="0"/>
                <a:cs typeface="Helvetica" panose="020B0604020202020204" pitchFamily="34" charset="0"/>
              </a:rPr>
              <a:t>The crisis was control and all relevant media was isolated without any unexpected damage. After 3 months, the crisis completely went down and the bank got almost no damage from the crisis.</a:t>
            </a:r>
          </a:p>
        </p:txBody>
      </p:sp>
      <p:sp>
        <p:nvSpPr>
          <p:cNvPr id="7" name="Line 14"/>
          <p:cNvSpPr>
            <a:spLocks noChangeShapeType="1"/>
          </p:cNvSpPr>
          <p:nvPr/>
        </p:nvSpPr>
        <p:spPr bwMode="auto">
          <a:xfrm>
            <a:off x="2267744" y="463347"/>
            <a:ext cx="4608512" cy="14773"/>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1855593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xmlns="" id="{91FCAECF-8661-4181-90E1-A485E864813F}"/>
              </a:ext>
            </a:extLst>
          </p:cNvPr>
          <p:cNvPicPr>
            <a:picLocks noGrp="1" noChangeAspect="1"/>
          </p:cNvPicPr>
          <p:nvPr>
            <p:ph type="pic" sz="quarter" idx="10"/>
          </p:nvPr>
        </p:nvPicPr>
        <p:blipFill>
          <a:blip r:embed="rId2"/>
          <a:srcRect t="182" b="182"/>
          <a:stretch>
            <a:fillRect/>
          </a:stretch>
        </p:blipFill>
        <p:spPr>
          <a:xfrm>
            <a:off x="0" y="0"/>
            <a:ext cx="9177338" cy="5143500"/>
          </a:xfrm>
        </p:spPr>
      </p:pic>
      <p:sp>
        <p:nvSpPr>
          <p:cNvPr id="29" name="Rectangle 2">
            <a:extLst>
              <a:ext uri="{FF2B5EF4-FFF2-40B4-BE49-F238E27FC236}">
                <a16:creationId xmlns:a16="http://schemas.microsoft.com/office/drawing/2014/main" xmlns="" id="{FA177D50-0EC5-4320-9F29-FA8CD47B3B8B}"/>
              </a:ext>
            </a:extLst>
          </p:cNvPr>
          <p:cNvSpPr>
            <a:spLocks/>
          </p:cNvSpPr>
          <p:nvPr/>
        </p:nvSpPr>
        <p:spPr bwMode="auto">
          <a:xfrm>
            <a:off x="-9525" y="-3210"/>
            <a:ext cx="9186863" cy="5162550"/>
          </a:xfrm>
          <a:prstGeom prst="rect">
            <a:avLst/>
          </a:prstGeom>
          <a:gradFill>
            <a:gsLst>
              <a:gs pos="20000">
                <a:schemeClr val="tx1">
                  <a:alpha val="75000"/>
                </a:schemeClr>
              </a:gs>
              <a:gs pos="100000">
                <a:schemeClr val="accent3">
                  <a:lumMod val="50000"/>
                </a:schemeClr>
              </a:gs>
            </a:gsLst>
            <a:lin ang="15000000" scaled="0"/>
          </a:gradFill>
          <a:ln>
            <a:noFill/>
          </a:ln>
          <a:extLst/>
        </p:spPr>
        <p:txBody>
          <a:bodyPr lIns="0" tIns="0" rIns="0" bIns="0"/>
          <a:lstStyle/>
          <a:p>
            <a:endParaRPr lang="en-US">
              <a:latin typeface="Helvetica" panose="020B0604020202020204" pitchFamily="34" charset="0"/>
              <a:cs typeface="Helvetica" panose="020B0604020202020204" pitchFamily="34" charset="0"/>
            </a:endParaRPr>
          </a:p>
        </p:txBody>
      </p:sp>
      <p:pic>
        <p:nvPicPr>
          <p:cNvPr id="14" name="Picture 13">
            <a:extLst>
              <a:ext uri="{FF2B5EF4-FFF2-40B4-BE49-F238E27FC236}">
                <a16:creationId xmlns:a16="http://schemas.microsoft.com/office/drawing/2014/main" xmlns="" id="{31A71AA2-FB30-4ADF-8EFF-81DB3C432B5F}"/>
              </a:ext>
            </a:extLst>
          </p:cNvPr>
          <p:cNvPicPr>
            <a:picLocks noChangeAspect="1"/>
          </p:cNvPicPr>
          <p:nvPr/>
        </p:nvPicPr>
        <p:blipFill>
          <a:blip r:embed="rId3"/>
          <a:stretch>
            <a:fillRect/>
          </a:stretch>
        </p:blipFill>
        <p:spPr>
          <a:xfrm>
            <a:off x="3970535" y="1131590"/>
            <a:ext cx="1266825" cy="1266825"/>
          </a:xfrm>
          <a:prstGeom prst="rect">
            <a:avLst/>
          </a:prstGeom>
        </p:spPr>
      </p:pic>
      <p:sp>
        <p:nvSpPr>
          <p:cNvPr id="33" name="Rectangle 5">
            <a:extLst>
              <a:ext uri="{FF2B5EF4-FFF2-40B4-BE49-F238E27FC236}">
                <a16:creationId xmlns:a16="http://schemas.microsoft.com/office/drawing/2014/main" xmlns="" id="{8ECE5AEB-5BCA-4520-B05C-C2EF827B67D9}"/>
              </a:ext>
            </a:extLst>
          </p:cNvPr>
          <p:cNvSpPr>
            <a:spLocks/>
          </p:cNvSpPr>
          <p:nvPr/>
        </p:nvSpPr>
        <p:spPr bwMode="auto">
          <a:xfrm>
            <a:off x="993577" y="3219822"/>
            <a:ext cx="7169944" cy="324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ts val="1200"/>
              </a:lnSpc>
            </a:pPr>
            <a:r>
              <a:rPr lang="en-US" sz="1800" dirty="0">
                <a:solidFill>
                  <a:srgbClr val="FFFFFF"/>
                </a:solidFill>
                <a:latin typeface="Helvetica" panose="020B0604020202020204" pitchFamily="34" charset="0"/>
                <a:ea typeface="Lato" charset="0"/>
                <a:cs typeface="Helvetica" panose="020B0604020202020204" pitchFamily="34" charset="0"/>
                <a:sym typeface="Lato Light" charset="0"/>
              </a:rPr>
              <a:t>For Your Interest</a:t>
            </a:r>
          </a:p>
        </p:txBody>
      </p:sp>
      <p:sp>
        <p:nvSpPr>
          <p:cNvPr id="35" name="Rectangle 3">
            <a:extLst>
              <a:ext uri="{FF2B5EF4-FFF2-40B4-BE49-F238E27FC236}">
                <a16:creationId xmlns:a16="http://schemas.microsoft.com/office/drawing/2014/main" xmlns="" id="{1820BE75-0B19-42E6-829B-027FE17604BD}"/>
              </a:ext>
            </a:extLst>
          </p:cNvPr>
          <p:cNvSpPr>
            <a:spLocks/>
          </p:cNvSpPr>
          <p:nvPr/>
        </p:nvSpPr>
        <p:spPr bwMode="auto">
          <a:xfrm>
            <a:off x="1715492" y="2333625"/>
            <a:ext cx="5736828"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en-US" sz="5600" dirty="0">
                <a:solidFill>
                  <a:schemeClr val="bg1"/>
                </a:solidFill>
                <a:latin typeface="Helvetica" panose="020B0604020202020204" pitchFamily="34" charset="0"/>
                <a:ea typeface="Bebas Neue" charset="0"/>
                <a:cs typeface="Helvetica" panose="020B0604020202020204" pitchFamily="34" charset="0"/>
                <a:sym typeface="Bebas Neue" charset="0"/>
              </a:rPr>
              <a:t>Thank </a:t>
            </a:r>
            <a:r>
              <a:rPr lang="en-US" sz="5600" dirty="0">
                <a:solidFill>
                  <a:srgbClr val="4496FA"/>
                </a:solidFill>
                <a:latin typeface="Helvetica" panose="020B0604020202020204" pitchFamily="34" charset="0"/>
                <a:ea typeface="Bebas Neue" charset="0"/>
                <a:cs typeface="Helvetica" panose="020B0604020202020204" pitchFamily="34" charset="0"/>
                <a:sym typeface="Bebas Neue" charset="0"/>
              </a:rPr>
              <a:t>You!</a:t>
            </a:r>
          </a:p>
        </p:txBody>
      </p:sp>
    </p:spTree>
    <p:extLst>
      <p:ext uri="{BB962C8B-B14F-4D97-AF65-F5344CB8AC3E}">
        <p14:creationId xmlns:p14="http://schemas.microsoft.com/office/powerpoint/2010/main" val="21434933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3</a:t>
            </a:fld>
            <a:endParaRPr lang="en-US" dirty="0"/>
          </a:p>
        </p:txBody>
      </p:sp>
      <p:sp>
        <p:nvSpPr>
          <p:cNvPr id="23" name="Title 1"/>
          <p:cNvSpPr txBox="1">
            <a:spLocks/>
          </p:cNvSpPr>
          <p:nvPr/>
        </p:nvSpPr>
        <p:spPr>
          <a:xfrm>
            <a:off x="1043608" y="0"/>
            <a:ext cx="739995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Quản Lý Và Truyền Thông M</a:t>
            </a:r>
            <a:r>
              <a:rPr lang="en-US" sz="2800" kern="0" smtClean="0">
                <a:solidFill>
                  <a:schemeClr val="bg2"/>
                </a:solidFill>
                <a:latin typeface="Helvetica" panose="020B0604020202020204" pitchFamily="34" charset="0"/>
                <a:cs typeface="Helvetica" panose="020B0604020202020204" pitchFamily="34" charset="0"/>
              </a:rPr>
              <a:t>XH</a:t>
            </a:r>
            <a:r>
              <a:rPr lang="vi-VN" sz="2800" kern="0" smtClean="0">
                <a:solidFill>
                  <a:schemeClr val="bg2"/>
                </a:solidFill>
                <a:latin typeface="Helvetica" panose="020B0604020202020204" pitchFamily="34" charset="0"/>
                <a:cs typeface="Helvetica" panose="020B0604020202020204" pitchFamily="34" charset="0"/>
              </a:rPr>
              <a:t> Cho Từng Dự Án Mới</a:t>
            </a:r>
            <a:r>
              <a:rPr lang="en-US" sz="1988" kern="0" smtClean="0">
                <a:solidFill>
                  <a:srgbClr val="CA3427"/>
                </a:solidFill>
              </a:rPr>
              <a:t/>
            </a:r>
            <a:br>
              <a:rPr lang="en-US" sz="1988" kern="0" smtClean="0">
                <a:solidFill>
                  <a:srgbClr val="CA3427"/>
                </a:solidFill>
              </a:rPr>
            </a:br>
            <a:endParaRPr lang="en-US" sz="1988" kern="0" dirty="0">
              <a:solidFill>
                <a:srgbClr val="CA3427"/>
              </a:solidFill>
            </a:endParaRPr>
          </a:p>
        </p:txBody>
      </p:sp>
      <p:sp>
        <p:nvSpPr>
          <p:cNvPr id="24" name="Rectangle 23"/>
          <p:cNvSpPr/>
          <p:nvPr/>
        </p:nvSpPr>
        <p:spPr>
          <a:xfrm>
            <a:off x="6028661" y="1028703"/>
            <a:ext cx="2990407" cy="28985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smtClean="0">
                <a:latin typeface="Helvetica" panose="020B0604020202020204" pitchFamily="34" charset="0"/>
                <a:cs typeface="Helvetica" panose="020B0604020202020204" pitchFamily="34" charset="0"/>
              </a:rPr>
              <a:t>Thiết lập BQL</a:t>
            </a:r>
            <a:endParaRPr lang="en-US" sz="800" b="1" dirty="0">
              <a:latin typeface="Helvetica" panose="020B0604020202020204" pitchFamily="34" charset="0"/>
              <a:cs typeface="Helvetica" panose="020B0604020202020204" pitchFamily="34" charset="0"/>
            </a:endParaRPr>
          </a:p>
        </p:txBody>
      </p:sp>
      <p:sp>
        <p:nvSpPr>
          <p:cNvPr id="25" name="Rectangle 24"/>
          <p:cNvSpPr/>
          <p:nvPr/>
        </p:nvSpPr>
        <p:spPr>
          <a:xfrm>
            <a:off x="2838893" y="1027309"/>
            <a:ext cx="3125972" cy="2898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smtClean="0">
                <a:latin typeface="Helvetica" panose="020B0604020202020204" pitchFamily="34" charset="0"/>
                <a:cs typeface="Helvetica" panose="020B0604020202020204" pitchFamily="34" charset="0"/>
              </a:rPr>
              <a:t>Bàn giao căn hộ</a:t>
            </a:r>
            <a:endParaRPr lang="en-US" sz="800" b="1" dirty="0">
              <a:latin typeface="Helvetica" panose="020B0604020202020204" pitchFamily="34" charset="0"/>
              <a:cs typeface="Helvetica" panose="020B0604020202020204" pitchFamily="34" charset="0"/>
            </a:endParaRPr>
          </a:p>
        </p:txBody>
      </p:sp>
      <p:sp>
        <p:nvSpPr>
          <p:cNvPr id="26" name="Rectangle 25"/>
          <p:cNvSpPr/>
          <p:nvPr/>
        </p:nvSpPr>
        <p:spPr>
          <a:xfrm>
            <a:off x="71770" y="1028699"/>
            <a:ext cx="2695353" cy="289859"/>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smtClean="0">
                <a:latin typeface="Helvetica" panose="020B0604020202020204" pitchFamily="34" charset="0"/>
                <a:cs typeface="Helvetica" panose="020B0604020202020204" pitchFamily="34" charset="0"/>
              </a:rPr>
              <a:t>Mở bán</a:t>
            </a:r>
            <a:endParaRPr lang="en-US" sz="800" b="1" dirty="0">
              <a:latin typeface="Helvetica" panose="020B0604020202020204" pitchFamily="34" charset="0"/>
              <a:cs typeface="Helvetica" panose="020B0604020202020204" pitchFamily="34" charset="0"/>
            </a:endParaRPr>
          </a:p>
        </p:txBody>
      </p:sp>
      <p:sp>
        <p:nvSpPr>
          <p:cNvPr id="27" name="Rectangle 26"/>
          <p:cNvSpPr/>
          <p:nvPr/>
        </p:nvSpPr>
        <p:spPr>
          <a:xfrm>
            <a:off x="71770" y="1371602"/>
            <a:ext cx="2695353" cy="51705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vi-VN" sz="900" dirty="0">
                <a:solidFill>
                  <a:schemeClr val="bg2"/>
                </a:solidFill>
                <a:latin typeface="Helvetica" panose="020B0604020202020204" pitchFamily="34" charset="0"/>
                <a:cs typeface="Helvetica" panose="020B0604020202020204" pitchFamily="34" charset="0"/>
              </a:rPr>
              <a:t>Thiết lập fanpage để tiếp thị và chào bán dự án</a:t>
            </a:r>
            <a:endParaRPr lang="en-US" sz="900" dirty="0">
              <a:solidFill>
                <a:schemeClr val="bg2"/>
              </a:solidFill>
              <a:latin typeface="Helvetica" panose="020B0604020202020204" pitchFamily="34" charset="0"/>
              <a:cs typeface="Helvetica" panose="020B0604020202020204" pitchFamily="34" charset="0"/>
            </a:endParaRPr>
          </a:p>
        </p:txBody>
      </p:sp>
      <p:sp>
        <p:nvSpPr>
          <p:cNvPr id="28" name="Rectangle 27"/>
          <p:cNvSpPr/>
          <p:nvPr/>
        </p:nvSpPr>
        <p:spPr>
          <a:xfrm>
            <a:off x="71770" y="1961708"/>
            <a:ext cx="2695353" cy="2033477"/>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vi-VN" sz="900" dirty="0">
                <a:solidFill>
                  <a:schemeClr val="bg2"/>
                </a:solidFill>
                <a:latin typeface="Helvetica" panose="020B0604020202020204" pitchFamily="34" charset="0"/>
                <a:cs typeface="Helvetica" panose="020B0604020202020204" pitchFamily="34" charset="0"/>
              </a:rPr>
              <a:t>Thiết lập nhóm cư dân không chính thức (với danh nghĩa do cư dân lập nhưng CĐT đứng sau)</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Tạo môi trường để khách hàng tiềm năng và khách hàng trao đổi, giải đáp thắc mắc nhằm tránh lan ra ngoài</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Tạo nơi để CĐT với tư cách là 1 thành viên có thể cung cấp thông tin và giải đáp thắc mắc cho khách hàng</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Lắng nghe, lường trước, và quản lý các rủi ro &amp; tiêu cực từ khách hàng</a:t>
            </a:r>
            <a:endParaRPr lang="en-US" sz="900" dirty="0">
              <a:solidFill>
                <a:schemeClr val="bg2"/>
              </a:solidFill>
              <a:latin typeface="Helvetica" panose="020B0604020202020204" pitchFamily="34" charset="0"/>
              <a:cs typeface="Helvetica" panose="020B0604020202020204" pitchFamily="34" charset="0"/>
            </a:endParaRPr>
          </a:p>
        </p:txBody>
      </p:sp>
      <p:sp>
        <p:nvSpPr>
          <p:cNvPr id="29" name="Rectangle 28"/>
          <p:cNvSpPr/>
          <p:nvPr/>
        </p:nvSpPr>
        <p:spPr>
          <a:xfrm>
            <a:off x="2838893" y="1371602"/>
            <a:ext cx="3125972" cy="262358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vi-VN" sz="900" dirty="0">
                <a:solidFill>
                  <a:schemeClr val="bg2"/>
                </a:solidFill>
                <a:latin typeface="Helvetica" panose="020B0604020202020204" pitchFamily="34" charset="0"/>
                <a:cs typeface="Helvetica" panose="020B0604020202020204" pitchFamily="34" charset="0"/>
              </a:rPr>
              <a:t>Thiết lập nhóm cư dân chính thức do Chủ Đầu Tư và công ty Quản Lý vận hành</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Tạo môi trường chính thức để CĐT, công ty Quản Lý, đơn vị Xây Dựng giao tiếp và giải quyết các vấn đề của khách hàng, vốn tăng cao khi nhận nhà</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Cung cấp các thông báo chính thức về việc sinh hoạt và vận hành trong dự án</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Lắng nghe, lường trước, và quản lý các rủi ro &amp; tiêu cực từ khách hàng</a:t>
            </a:r>
          </a:p>
          <a:p>
            <a:pPr marL="80367" indent="-80367" algn="l">
              <a:buFont typeface="Wingdings" panose="05000000000000000000" pitchFamily="2" charset="2"/>
              <a:buChar char="§"/>
            </a:pPr>
            <a:r>
              <a:rPr lang="vi-VN" sz="900" dirty="0">
                <a:solidFill>
                  <a:schemeClr val="bg2"/>
                </a:solidFill>
                <a:latin typeface="Helvetica" panose="020B0604020202020204" pitchFamily="34" charset="0"/>
                <a:cs typeface="Helvetica" panose="020B0604020202020204" pitchFamily="34" charset="0"/>
              </a:rPr>
              <a:t>Thiết lập các hoạt động sinh hoạt cư dân ban đầu (như các sự kiện, các cuộc thi, phong trào cư dân, ...)</a:t>
            </a:r>
            <a:endParaRPr lang="en-US" sz="900" dirty="0">
              <a:solidFill>
                <a:schemeClr val="bg2"/>
              </a:solidFill>
              <a:latin typeface="Helvetica" panose="020B0604020202020204" pitchFamily="34" charset="0"/>
              <a:cs typeface="Helvetica" panose="020B0604020202020204" pitchFamily="34" charset="0"/>
            </a:endParaRPr>
          </a:p>
        </p:txBody>
      </p:sp>
      <p:sp>
        <p:nvSpPr>
          <p:cNvPr id="30" name="Rectangle 29"/>
          <p:cNvSpPr/>
          <p:nvPr/>
        </p:nvSpPr>
        <p:spPr>
          <a:xfrm>
            <a:off x="6028661" y="1371602"/>
            <a:ext cx="2990407" cy="2623583"/>
          </a:xfrm>
          <a:prstGeom prst="rect">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80367" indent="-80367" algn="l">
              <a:buFont typeface="Wingdings" panose="05000000000000000000" pitchFamily="2" charset="2"/>
              <a:buChar char="§"/>
            </a:pPr>
            <a:r>
              <a:rPr lang="vi-VN" sz="900" dirty="0">
                <a:solidFill>
                  <a:schemeClr val="bg2"/>
                </a:solidFill>
                <a:cs typeface="Arial" panose="020B0604020202020204" pitchFamily="34" charset="0"/>
              </a:rPr>
              <a:t>Chuyển giao quyền quản lý nhóm cư dân chính thức cho Ban Quản Lý do cư dân bầu lên</a:t>
            </a:r>
          </a:p>
          <a:p>
            <a:pPr marL="80367" indent="-80367" algn="l">
              <a:buFont typeface="Wingdings" panose="05000000000000000000" pitchFamily="2" charset="2"/>
              <a:buChar char="§"/>
            </a:pPr>
            <a:r>
              <a:rPr lang="vi-VN" sz="900" dirty="0">
                <a:solidFill>
                  <a:schemeClr val="bg2"/>
                </a:solidFill>
                <a:cs typeface="Arial" panose="020B0604020202020204" pitchFamily="34" charset="0"/>
              </a:rPr>
              <a:t>Tiếp tục thiết lập và duy trì các hoạt động lâu dài và đăng tải thông tin trên 2 kênh group cư dân chính thức và không chính thức </a:t>
            </a:r>
          </a:p>
        </p:txBody>
      </p:sp>
      <p:sp>
        <p:nvSpPr>
          <p:cNvPr id="33" name="Rectangle 32"/>
          <p:cNvSpPr/>
          <p:nvPr/>
        </p:nvSpPr>
        <p:spPr>
          <a:xfrm>
            <a:off x="405356" y="4181419"/>
            <a:ext cx="8676455" cy="369332"/>
          </a:xfrm>
          <a:prstGeom prst="rect">
            <a:avLst/>
          </a:prstGeom>
        </p:spPr>
        <p:txBody>
          <a:bodyPr wrap="square">
            <a:spAutoFit/>
          </a:bodyPr>
          <a:lstStyle/>
          <a:p>
            <a:r>
              <a:rPr lang="vi-VN" sz="900" i="1">
                <a:solidFill>
                  <a:schemeClr val="bg2"/>
                </a:solidFill>
                <a:latin typeface="Helvetica" panose="020B0604020202020204" pitchFamily="34" charset="0"/>
                <a:cs typeface="Helvetica" panose="020B0604020202020204" pitchFamily="34" charset="0"/>
              </a:rPr>
              <a:t>Thiết lập gói retainer lắng nghe liên tục và quản lý cộng đồng và phòng chống rũi ro &amp; quản lý tiêu cực (Crisis Management) cho toàn dự án trên các kênh MXH (facebook, diễn đàn, tin tức online, ...)</a:t>
            </a:r>
            <a:endParaRPr lang="en-US" sz="900" i="1" dirty="0">
              <a:solidFill>
                <a:schemeClr val="bg2"/>
              </a:solidFill>
              <a:latin typeface="Helvetica" panose="020B0604020202020204" pitchFamily="34" charset="0"/>
              <a:cs typeface="Helvetica" panose="020B0604020202020204" pitchFamily="34" charset="0"/>
            </a:endParaRPr>
          </a:p>
        </p:txBody>
      </p:sp>
      <p:sp>
        <p:nvSpPr>
          <p:cNvPr id="34" name="Line 14"/>
          <p:cNvSpPr>
            <a:spLocks noChangeShapeType="1"/>
          </p:cNvSpPr>
          <p:nvPr/>
        </p:nvSpPr>
        <p:spPr bwMode="auto">
          <a:xfrm>
            <a:off x="1043608" y="915566"/>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7341749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4</a:t>
            </a:fld>
            <a:endParaRPr lang="en-US" dirty="0"/>
          </a:p>
        </p:txBody>
      </p:sp>
      <p:sp>
        <p:nvSpPr>
          <p:cNvPr id="3" name="Shape 3125"/>
          <p:cNvSpPr txBox="1">
            <a:spLocks/>
          </p:cNvSpPr>
          <p:nvPr/>
        </p:nvSpPr>
        <p:spPr>
          <a:xfrm>
            <a:off x="1187624" y="59642"/>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Crises</a:t>
            </a:r>
            <a:r>
              <a:rPr lang="vi-VN" sz="2800" kern="0" smtClean="0">
                <a:solidFill>
                  <a:schemeClr val="bg2"/>
                </a:solidFill>
                <a:latin typeface="Helvetica" panose="020B0604020202020204" pitchFamily="34" charset="0"/>
                <a:cs typeface="Helvetica" panose="020B0604020202020204" pitchFamily="34" charset="0"/>
              </a:rPr>
              <a:t> Rise Fast</a:t>
            </a:r>
            <a:r>
              <a:rPr lang="en-US" sz="2800" kern="0" smtClean="0">
                <a:solidFill>
                  <a:schemeClr val="bg2"/>
                </a:solidFill>
                <a:latin typeface="Helvetica" panose="020B0604020202020204" pitchFamily="34" charset="0"/>
                <a:cs typeface="Helvetica" panose="020B0604020202020204" pitchFamily="34" charset="0"/>
              </a:rPr>
              <a:t> Globally</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Shape 3128"/>
          <p:cNvSpPr/>
          <p:nvPr/>
        </p:nvSpPr>
        <p:spPr>
          <a:xfrm>
            <a:off x="1755130" y="1261324"/>
            <a:ext cx="6339710" cy="269304"/>
          </a:xfrm>
          <a:prstGeom prst="rect">
            <a:avLst/>
          </a:prstGeom>
          <a:ln w="12700">
            <a:miter lim="400000"/>
          </a:ln>
          <a:extLst>
            <a:ext uri="{C572A759-6A51-4108-AA02-DFA0A04FC94B}">
              <ma14:wrappingTextBoxFlag xmlns:ma14="http://schemas.microsoft.com/office/mac/drawingml/2011/main" xmlns="" val="1"/>
            </a:ext>
          </a:extLst>
        </p:spPr>
        <p:txBody>
          <a:bodyPr lIns="19050" tIns="19050" rIns="19050" bIns="19050">
            <a:spAutoFit/>
          </a:bodyPr>
          <a:lstStyle/>
          <a:p>
            <a:pPr algn="l">
              <a:defRPr sz="3000" b="1">
                <a:solidFill>
                  <a:srgbClr val="0098E6"/>
                </a:solidFill>
                <a:latin typeface="Helvetica"/>
                <a:ea typeface="Helvetica"/>
                <a:cs typeface="Helvetica"/>
                <a:sym typeface="Helvetica"/>
              </a:defRPr>
            </a:pPr>
            <a:endParaRPr sz="1500" dirty="0">
              <a:solidFill>
                <a:schemeClr val="accent2"/>
              </a:solidFill>
              <a:latin typeface="+mj-lt"/>
              <a:ea typeface="Calibri"/>
              <a:cs typeface="Lato Black"/>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401" y="1671408"/>
            <a:ext cx="5058187" cy="2740718"/>
          </a:xfrm>
          <a:prstGeom prst="rect">
            <a:avLst/>
          </a:prstGeom>
        </p:spPr>
      </p:pic>
      <p:sp>
        <p:nvSpPr>
          <p:cNvPr id="8" name="Line 14"/>
          <p:cNvSpPr>
            <a:spLocks noChangeShapeType="1"/>
          </p:cNvSpPr>
          <p:nvPr/>
        </p:nvSpPr>
        <p:spPr bwMode="auto">
          <a:xfrm>
            <a:off x="1056072" y="627534"/>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latin typeface="Helvetica" panose="020B0604020202020204" pitchFamily="34" charset="0"/>
              <a:cs typeface="Helvetica" panose="020B0604020202020204" pitchFamily="34" charset="0"/>
            </a:endParaRPr>
          </a:p>
        </p:txBody>
      </p:sp>
      <p:grpSp>
        <p:nvGrpSpPr>
          <p:cNvPr id="9" name="Group 25"/>
          <p:cNvGrpSpPr>
            <a:grpSpLocks/>
          </p:cNvGrpSpPr>
          <p:nvPr/>
        </p:nvGrpSpPr>
        <p:grpSpPr bwMode="auto">
          <a:xfrm>
            <a:off x="1331640" y="808061"/>
            <a:ext cx="6084467" cy="528638"/>
            <a:chOff x="0" y="0"/>
            <a:chExt cx="12032" cy="888"/>
          </a:xfrm>
        </p:grpSpPr>
        <p:sp>
          <p:nvSpPr>
            <p:cNvPr id="10" name="Rectangle 26"/>
            <p:cNvSpPr>
              <a:spLocks/>
            </p:cNvSpPr>
            <p:nvPr/>
          </p:nvSpPr>
          <p:spPr bwMode="auto">
            <a:xfrm rot="10800000" flipH="1">
              <a:off x="0" y="0"/>
              <a:ext cx="12032" cy="888"/>
            </a:xfrm>
            <a:prstGeom prst="rect">
              <a:avLst/>
            </a:prstGeom>
            <a:gradFill>
              <a:gsLst>
                <a:gs pos="0">
                  <a:schemeClr val="accent6"/>
                </a:gs>
                <a:gs pos="100000">
                  <a:schemeClr val="accent5"/>
                </a:gs>
              </a:gsLst>
              <a:lin ang="4200000" scaled="0"/>
            </a:gradFill>
            <a:ln>
              <a:noFill/>
            </a:ln>
            <a:extLst>
              <a:ext uri="{91240B29-F687-4F45-9708-019B960494DF}">
                <a14:hiddenLine xmlns:a14="http://schemas.microsoft.com/office/drawing/2010/main" w="25400" cap="flat">
                  <a:solidFill>
                    <a:srgbClr val="FD8200"/>
                  </a:solidFill>
                  <a:miter lim="800000"/>
                  <a:headEnd type="none" w="med" len="med"/>
                  <a:tailEnd type="none" w="med" len="med"/>
                </a14:hiddenLine>
              </a:ext>
            </a:extLst>
          </p:spPr>
          <p:txBody>
            <a:bodyPr lIns="0" tIns="0" rIns="0" bIns="0"/>
            <a:lstStyle/>
            <a:p>
              <a:endParaRPr lang="en-US">
                <a:latin typeface="Helvetica" panose="020B0604020202020204" pitchFamily="34" charset="0"/>
                <a:cs typeface="Helvetica" panose="020B0604020202020204" pitchFamily="34" charset="0"/>
              </a:endParaRPr>
            </a:p>
          </p:txBody>
        </p:sp>
        <p:sp>
          <p:nvSpPr>
            <p:cNvPr id="11" name="Rectangle 27"/>
            <p:cNvSpPr>
              <a:spLocks/>
            </p:cNvSpPr>
            <p:nvPr/>
          </p:nvSpPr>
          <p:spPr bwMode="auto">
            <a:xfrm>
              <a:off x="1744" y="119"/>
              <a:ext cx="856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900">
                  <a:solidFill>
                    <a:schemeClr val="bg1"/>
                  </a:solidFill>
                  <a:latin typeface="Helvetica" panose="020B0604020202020204" pitchFamily="34" charset="0"/>
                  <a:cs typeface="Helvetica" panose="020B0604020202020204" pitchFamily="34" charset="0"/>
                </a:rPr>
                <a:t>The quantity of social crises increased </a:t>
              </a:r>
              <a:r>
                <a:rPr lang="en-US" sz="900" smtClean="0">
                  <a:solidFill>
                    <a:schemeClr val="bg1"/>
                  </a:solidFill>
                  <a:latin typeface="Helvetica" panose="020B0604020202020204" pitchFamily="34" charset="0"/>
                  <a:cs typeface="Helvetica" panose="020B0604020202020204" pitchFamily="34" charset="0"/>
                </a:rPr>
                <a:t>by </a:t>
              </a:r>
              <a:r>
                <a:rPr lang="en-US" sz="900" b="1" smtClean="0">
                  <a:solidFill>
                    <a:schemeClr val="bg1"/>
                  </a:solidFill>
                  <a:latin typeface="Helvetica" panose="020B0604020202020204" pitchFamily="34" charset="0"/>
                  <a:cs typeface="Helvetica" panose="020B0604020202020204" pitchFamily="34" charset="0"/>
                </a:rPr>
                <a:t>10 times </a:t>
              </a:r>
              <a:r>
                <a:rPr lang="en-US" sz="900" smtClean="0">
                  <a:solidFill>
                    <a:schemeClr val="bg1"/>
                  </a:solidFill>
                  <a:latin typeface="Helvetica" panose="020B0604020202020204" pitchFamily="34" charset="0"/>
                  <a:cs typeface="Helvetica" panose="020B0604020202020204" pitchFamily="34" charset="0"/>
                </a:rPr>
                <a:t>from </a:t>
              </a:r>
              <a:r>
                <a:rPr lang="en-US" sz="900">
                  <a:solidFill>
                    <a:schemeClr val="bg1"/>
                  </a:solidFill>
                  <a:latin typeface="Helvetica" panose="020B0604020202020204" pitchFamily="34" charset="0"/>
                  <a:cs typeface="Helvetica" panose="020B0604020202020204" pitchFamily="34" charset="0"/>
                </a:rPr>
                <a:t>2001 to </a:t>
              </a:r>
              <a:r>
                <a:rPr lang="en-US" sz="900" smtClean="0">
                  <a:solidFill>
                    <a:schemeClr val="bg1"/>
                  </a:solidFill>
                  <a:latin typeface="Helvetica" panose="020B0604020202020204" pitchFamily="34" charset="0"/>
                  <a:cs typeface="Helvetica" panose="020B0604020202020204" pitchFamily="34" charset="0"/>
                </a:rPr>
                <a:t>2011</a:t>
              </a:r>
            </a:p>
            <a:p>
              <a:r>
                <a:rPr lang="en-US" sz="900" i="1" smtClean="0">
                  <a:solidFill>
                    <a:schemeClr val="bg1"/>
                  </a:solidFill>
                  <a:latin typeface="Helvetica" panose="020B0604020202020204" pitchFamily="34" charset="0"/>
                  <a:cs typeface="Helvetica" panose="020B0604020202020204" pitchFamily="34" charset="0"/>
                </a:rPr>
                <a:t>Source</a:t>
              </a:r>
              <a:r>
                <a:rPr lang="en-US" sz="900" i="1">
                  <a:solidFill>
                    <a:schemeClr val="bg1"/>
                  </a:solidFill>
                  <a:latin typeface="Helvetica" panose="020B0604020202020204" pitchFamily="34" charset="0"/>
                  <a:cs typeface="Helvetica" panose="020B0604020202020204" pitchFamily="34" charset="0"/>
                </a:rPr>
                <a:t>: Altimeter, Social Business Readiness, August 2011</a:t>
              </a:r>
              <a:endParaRPr lang="en-US" sz="900" i="1" dirty="0">
                <a:solidFill>
                  <a:schemeClr val="bg1"/>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024381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solidFill>
                  <a:schemeClr val="bg2"/>
                </a:solidFill>
              </a:rPr>
              <a:pPr/>
              <a:t>5</a:t>
            </a:fld>
            <a:endParaRPr lang="en-US" dirty="0">
              <a:solidFill>
                <a:schemeClr val="bg2"/>
              </a:solidFill>
            </a:endParaRPr>
          </a:p>
        </p:txBody>
      </p:sp>
      <p:sp>
        <p:nvSpPr>
          <p:cNvPr id="3" name="Text Placeholder 2"/>
          <p:cNvSpPr txBox="1">
            <a:spLocks/>
          </p:cNvSpPr>
          <p:nvPr/>
        </p:nvSpPr>
        <p:spPr>
          <a:xfrm>
            <a:off x="1364459" y="-21824"/>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It Is Even Much Faster In Vietnam</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6" name="Right Arrow 5"/>
          <p:cNvSpPr/>
          <p:nvPr/>
        </p:nvSpPr>
        <p:spPr>
          <a:xfrm>
            <a:off x="352767" y="3679778"/>
            <a:ext cx="8240610" cy="169941"/>
          </a:xfrm>
          <a:prstGeom prst="rightArrow">
            <a:avLst/>
          </a:prstGeom>
          <a:solidFill>
            <a:schemeClr val="accent2"/>
          </a:solidFill>
          <a:ln w="25400" cap="flat" cmpd="sng" algn="ctr">
            <a:solidFill>
              <a:schemeClr val="accent2"/>
            </a:solidFill>
            <a:prstDash val="solid"/>
          </a:ln>
          <a:effectLst/>
        </p:spPr>
        <p:txBody>
          <a:bodyPr lIns="87923" tIns="43962" rIns="87923" bIns="43962" rtlCol="0" anchor="ctr"/>
          <a:lstStyle/>
          <a:p>
            <a:pPr defTabSz="879230" fontAlgn="base" hangingPunct="1">
              <a:spcBef>
                <a:spcPct val="0"/>
              </a:spcBef>
              <a:spcAft>
                <a:spcPct val="0"/>
              </a:spcAft>
              <a:defRPr/>
            </a:pPr>
            <a:endParaRPr lang="en-US" sz="1725">
              <a:solidFill>
                <a:schemeClr val="bg2"/>
              </a:solidFill>
              <a:latin typeface="Helvetica" panose="020B0604020202020204" pitchFamily="34" charset="0"/>
              <a:cs typeface="Helvetica" panose="020B0604020202020204" pitchFamily="34" charset="0"/>
            </a:endParaRPr>
          </a:p>
        </p:txBody>
      </p:sp>
      <p:sp>
        <p:nvSpPr>
          <p:cNvPr id="7" name="Content Placeholder 2"/>
          <p:cNvSpPr txBox="1">
            <a:spLocks/>
          </p:cNvSpPr>
          <p:nvPr/>
        </p:nvSpPr>
        <p:spPr>
          <a:xfrm>
            <a:off x="676239" y="3799927"/>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2005</a:t>
            </a:r>
          </a:p>
        </p:txBody>
      </p:sp>
      <p:sp>
        <p:nvSpPr>
          <p:cNvPr id="8" name="Content Placeholder 2"/>
          <p:cNvSpPr txBox="1">
            <a:spLocks/>
          </p:cNvSpPr>
          <p:nvPr/>
        </p:nvSpPr>
        <p:spPr>
          <a:xfrm>
            <a:off x="1972408" y="3786486"/>
            <a:ext cx="832469" cy="37946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2008</a:t>
            </a:r>
          </a:p>
        </p:txBody>
      </p:sp>
      <p:sp>
        <p:nvSpPr>
          <p:cNvPr id="9" name="Content Placeholder 2"/>
          <p:cNvSpPr txBox="1">
            <a:spLocks/>
          </p:cNvSpPr>
          <p:nvPr/>
        </p:nvSpPr>
        <p:spPr>
          <a:xfrm>
            <a:off x="3337564" y="3793832"/>
            <a:ext cx="832469" cy="37946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2012</a:t>
            </a:r>
          </a:p>
        </p:txBody>
      </p:sp>
      <p:sp>
        <p:nvSpPr>
          <p:cNvPr id="10" name="Content Placeholder 2"/>
          <p:cNvSpPr txBox="1">
            <a:spLocks/>
          </p:cNvSpPr>
          <p:nvPr/>
        </p:nvSpPr>
        <p:spPr>
          <a:xfrm>
            <a:off x="4579086" y="3793514"/>
            <a:ext cx="832469" cy="37946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2014</a:t>
            </a:r>
          </a:p>
        </p:txBody>
      </p:sp>
      <p:sp>
        <p:nvSpPr>
          <p:cNvPr id="11" name="Content Placeholder 2"/>
          <p:cNvSpPr txBox="1">
            <a:spLocks/>
          </p:cNvSpPr>
          <p:nvPr/>
        </p:nvSpPr>
        <p:spPr>
          <a:xfrm>
            <a:off x="5966610" y="3791254"/>
            <a:ext cx="832469" cy="37946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2015</a:t>
            </a:r>
          </a:p>
        </p:txBody>
      </p:sp>
      <p:sp>
        <p:nvSpPr>
          <p:cNvPr id="12" name="Content Placeholder 2"/>
          <p:cNvSpPr txBox="1">
            <a:spLocks/>
          </p:cNvSpPr>
          <p:nvPr/>
        </p:nvSpPr>
        <p:spPr>
          <a:xfrm>
            <a:off x="7411418" y="3805118"/>
            <a:ext cx="832469" cy="37946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913" b="1" dirty="0">
                <a:solidFill>
                  <a:schemeClr val="bg2"/>
                </a:solidFill>
                <a:latin typeface="Helvetica" panose="020B0604020202020204" pitchFamily="34" charset="0"/>
                <a:ea typeface="Segoe UI" pitchFamily="34" charset="0"/>
                <a:cs typeface="Helvetica" panose="020B0604020202020204" pitchFamily="34" charset="0"/>
              </a:rPr>
              <a:t>2016</a:t>
            </a:r>
          </a:p>
        </p:txBody>
      </p:sp>
      <p:sp>
        <p:nvSpPr>
          <p:cNvPr id="13" name="Content Placeholder 2"/>
          <p:cNvSpPr txBox="1">
            <a:spLocks/>
          </p:cNvSpPr>
          <p:nvPr/>
        </p:nvSpPr>
        <p:spPr>
          <a:xfrm>
            <a:off x="707206" y="2801096"/>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1</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14" name="Content Placeholder 2"/>
          <p:cNvSpPr txBox="1">
            <a:spLocks/>
          </p:cNvSpPr>
          <p:nvPr/>
        </p:nvSpPr>
        <p:spPr>
          <a:xfrm>
            <a:off x="1996767" y="2574037"/>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2</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15" name="Content Placeholder 2"/>
          <p:cNvSpPr txBox="1">
            <a:spLocks/>
          </p:cNvSpPr>
          <p:nvPr/>
        </p:nvSpPr>
        <p:spPr>
          <a:xfrm>
            <a:off x="3326256" y="2575973"/>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2</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16" name="Content Placeholder 2"/>
          <p:cNvSpPr txBox="1">
            <a:spLocks/>
          </p:cNvSpPr>
          <p:nvPr/>
        </p:nvSpPr>
        <p:spPr>
          <a:xfrm>
            <a:off x="4583847" y="2346690"/>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3</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17" name="Content Placeholder 2"/>
          <p:cNvSpPr txBox="1">
            <a:spLocks/>
          </p:cNvSpPr>
          <p:nvPr/>
        </p:nvSpPr>
        <p:spPr>
          <a:xfrm>
            <a:off x="5961130" y="1825373"/>
            <a:ext cx="817355" cy="456011"/>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10</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18" name="Content Placeholder 2"/>
          <p:cNvSpPr txBox="1">
            <a:spLocks/>
          </p:cNvSpPr>
          <p:nvPr/>
        </p:nvSpPr>
        <p:spPr>
          <a:xfrm>
            <a:off x="7403885" y="369416"/>
            <a:ext cx="817355" cy="366024"/>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vi-VN" sz="1725" b="1" dirty="0">
                <a:solidFill>
                  <a:schemeClr val="bg2"/>
                </a:solidFill>
                <a:latin typeface="Helvetica" panose="020B0604020202020204" pitchFamily="34" charset="0"/>
                <a:ea typeface="Segoe UI" pitchFamily="34" charset="0"/>
                <a:cs typeface="Helvetica" panose="020B0604020202020204" pitchFamily="34" charset="0"/>
              </a:rPr>
              <a:t>16+</a:t>
            </a:r>
            <a:endParaRPr lang="en-US" sz="1725" b="1" dirty="0">
              <a:solidFill>
                <a:schemeClr val="bg2"/>
              </a:solidFill>
              <a:latin typeface="Helvetica" panose="020B0604020202020204" pitchFamily="34" charset="0"/>
              <a:ea typeface="Segoe UI" pitchFamily="34" charset="0"/>
              <a:cs typeface="Helvetica" panose="020B0604020202020204" pitchFamily="34" charset="0"/>
            </a:endParaRPr>
          </a:p>
        </p:txBody>
      </p:sp>
      <p:cxnSp>
        <p:nvCxnSpPr>
          <p:cNvPr id="19" name="Straight Connector 18"/>
          <p:cNvCxnSpPr/>
          <p:nvPr/>
        </p:nvCxnSpPr>
        <p:spPr>
          <a:xfrm flipV="1">
            <a:off x="1115884" y="2940060"/>
            <a:ext cx="1289561" cy="22706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05445" y="2940060"/>
            <a:ext cx="1329489" cy="193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734934" y="2712714"/>
            <a:ext cx="1257591" cy="22928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992525" y="2281384"/>
            <a:ext cx="1377283" cy="43133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369808" y="735440"/>
            <a:ext cx="1442755" cy="154594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435537" y="3149879"/>
            <a:ext cx="1298757" cy="241821"/>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163" dirty="0" err="1">
                <a:solidFill>
                  <a:schemeClr val="bg2"/>
                </a:solidFill>
                <a:latin typeface="Helvetica" panose="020B0604020202020204" pitchFamily="34" charset="0"/>
                <a:ea typeface="Segoe UI" pitchFamily="34" charset="0"/>
                <a:cs typeface="Helvetica" panose="020B0604020202020204" pitchFamily="34" charset="0"/>
              </a:rPr>
              <a:t>Chinsu</a:t>
            </a:r>
            <a:r>
              <a:rPr lang="en-US" sz="1163" dirty="0">
                <a:solidFill>
                  <a:schemeClr val="bg2"/>
                </a:solidFill>
                <a:latin typeface="Helvetica" panose="020B0604020202020204" pitchFamily="34" charset="0"/>
                <a:ea typeface="Segoe UI" pitchFamily="34" charset="0"/>
                <a:cs typeface="Helvetica" panose="020B0604020202020204" pitchFamily="34" charset="0"/>
              </a:rPr>
              <a:t> Soy Sauce</a:t>
            </a:r>
          </a:p>
        </p:txBody>
      </p:sp>
      <p:cxnSp>
        <p:nvCxnSpPr>
          <p:cNvPr id="25" name="Straight Connector 24"/>
          <p:cNvCxnSpPr/>
          <p:nvPr/>
        </p:nvCxnSpPr>
        <p:spPr>
          <a:xfrm>
            <a:off x="1084915" y="3660864"/>
            <a:ext cx="0" cy="136913"/>
          </a:xfrm>
          <a:prstGeom prst="line">
            <a:avLst/>
          </a:prstGeom>
          <a:noFill/>
          <a:ln w="44450" cap="flat" cmpd="sng" algn="ctr">
            <a:solidFill>
              <a:schemeClr val="accent2"/>
            </a:solidFill>
            <a:prstDash val="solid"/>
          </a:ln>
          <a:effectLst/>
        </p:spPr>
      </p:cxnSp>
      <p:sp>
        <p:nvSpPr>
          <p:cNvPr id="26" name="Content Placeholder 2"/>
          <p:cNvSpPr txBox="1">
            <a:spLocks/>
          </p:cNvSpPr>
          <p:nvPr/>
        </p:nvSpPr>
        <p:spPr>
          <a:xfrm>
            <a:off x="1619386" y="3133684"/>
            <a:ext cx="1567759" cy="475779"/>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163" dirty="0" err="1">
                <a:solidFill>
                  <a:schemeClr val="bg2"/>
                </a:solidFill>
                <a:latin typeface="Helvetica" panose="020B0604020202020204" pitchFamily="34" charset="0"/>
                <a:ea typeface="Segoe UI" pitchFamily="34" charset="0"/>
                <a:cs typeface="Helvetica" panose="020B0604020202020204" pitchFamily="34" charset="0"/>
              </a:rPr>
              <a:t>Vedan</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Polution</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Vietnamworks</a:t>
            </a:r>
            <a:r>
              <a:rPr lang="en-US" sz="1163" dirty="0">
                <a:solidFill>
                  <a:schemeClr val="bg2"/>
                </a:solidFill>
                <a:latin typeface="Helvetica" panose="020B0604020202020204" pitchFamily="34" charset="0"/>
                <a:ea typeface="Segoe UI" pitchFamily="34" charset="0"/>
                <a:cs typeface="Helvetica" panose="020B0604020202020204" pitchFamily="34" charset="0"/>
              </a:rPr>
              <a:t> DB</a:t>
            </a:r>
          </a:p>
        </p:txBody>
      </p:sp>
      <p:sp>
        <p:nvSpPr>
          <p:cNvPr id="27" name="Content Placeholder 2"/>
          <p:cNvSpPr txBox="1">
            <a:spLocks/>
          </p:cNvSpPr>
          <p:nvPr/>
        </p:nvSpPr>
        <p:spPr>
          <a:xfrm>
            <a:off x="3245657" y="2889096"/>
            <a:ext cx="1007005" cy="719826"/>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433"/>
              </a:spcAft>
              <a:buNone/>
              <a:defRPr/>
            </a:pPr>
            <a:r>
              <a:rPr lang="en-US" sz="1163" dirty="0">
                <a:solidFill>
                  <a:schemeClr val="bg2"/>
                </a:solidFill>
                <a:latin typeface="Helvetica" panose="020B0604020202020204" pitchFamily="34" charset="0"/>
                <a:ea typeface="Segoe UI" pitchFamily="34" charset="0"/>
                <a:cs typeface="Helvetica" panose="020B0604020202020204" pitchFamily="34" charset="0"/>
              </a:rPr>
              <a:t>ACB Rumor,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Phở</a:t>
            </a:r>
            <a:r>
              <a:rPr lang="en-US" sz="1163" dirty="0">
                <a:solidFill>
                  <a:schemeClr val="bg2"/>
                </a:solidFill>
                <a:latin typeface="Helvetica" panose="020B0604020202020204" pitchFamily="34" charset="0"/>
                <a:ea typeface="Segoe UI" pitchFamily="34" charset="0"/>
                <a:cs typeface="Helvetica" panose="020B0604020202020204" pitchFamily="34" charset="0"/>
              </a:rPr>
              <a:t> 24 </a:t>
            </a:r>
          </a:p>
        </p:txBody>
      </p:sp>
      <p:sp>
        <p:nvSpPr>
          <p:cNvPr id="28" name="Content Placeholder 2"/>
          <p:cNvSpPr txBox="1">
            <a:spLocks/>
          </p:cNvSpPr>
          <p:nvPr/>
        </p:nvSpPr>
        <p:spPr>
          <a:xfrm>
            <a:off x="4323970" y="2730437"/>
            <a:ext cx="1337108" cy="678343"/>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433"/>
              </a:spcAft>
              <a:buNone/>
              <a:defRPr/>
            </a:pPr>
            <a:r>
              <a:rPr lang="en-US" sz="1163" dirty="0">
                <a:solidFill>
                  <a:schemeClr val="bg2"/>
                </a:solidFill>
                <a:latin typeface="Helvetica" panose="020B0604020202020204" pitchFamily="34" charset="0"/>
                <a:ea typeface="Segoe UI" pitchFamily="34" charset="0"/>
                <a:cs typeface="Helvetica" panose="020B0604020202020204" pitchFamily="34" charset="0"/>
              </a:rPr>
              <a:t>THP Zero Degrees Green Tea, TH True Milk, Prudential Agent</a:t>
            </a:r>
          </a:p>
        </p:txBody>
      </p:sp>
      <p:sp>
        <p:nvSpPr>
          <p:cNvPr id="29" name="Content Placeholder 2"/>
          <p:cNvSpPr txBox="1">
            <a:spLocks/>
          </p:cNvSpPr>
          <p:nvPr/>
        </p:nvSpPr>
        <p:spPr>
          <a:xfrm>
            <a:off x="5591778" y="2419020"/>
            <a:ext cx="1574476" cy="1015745"/>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433"/>
              </a:spcAft>
              <a:buNone/>
              <a:defRPr/>
            </a:pPr>
            <a:r>
              <a:rPr lang="en-US" sz="1163" dirty="0">
                <a:solidFill>
                  <a:schemeClr val="bg2"/>
                </a:solidFill>
                <a:latin typeface="Helvetica" panose="020B0604020202020204" pitchFamily="34" charset="0"/>
                <a:ea typeface="Segoe UI" pitchFamily="34" charset="0"/>
                <a:cs typeface="Helvetica" panose="020B0604020202020204" pitchFamily="34" charset="0"/>
              </a:rPr>
              <a:t>C2 Green Tea,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Dumex</a:t>
            </a:r>
            <a:r>
              <a:rPr lang="en-US" sz="1163" dirty="0">
                <a:solidFill>
                  <a:schemeClr val="bg2"/>
                </a:solidFill>
                <a:latin typeface="Helvetica" panose="020B0604020202020204" pitchFamily="34" charset="0"/>
                <a:ea typeface="Segoe UI" pitchFamily="34" charset="0"/>
                <a:cs typeface="Helvetica" panose="020B0604020202020204" pitchFamily="34" charset="0"/>
              </a:rPr>
              <a:t>, Home Credit,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VietjetAir</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Kinh</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Đô</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Fullmoon</a:t>
            </a:r>
            <a:r>
              <a:rPr lang="en-US" sz="1163" dirty="0">
                <a:solidFill>
                  <a:schemeClr val="bg2"/>
                </a:solidFill>
                <a:latin typeface="Helvetica" panose="020B0604020202020204" pitchFamily="34" charset="0"/>
                <a:ea typeface="Segoe UI" pitchFamily="34" charset="0"/>
                <a:cs typeface="Helvetica" panose="020B0604020202020204" pitchFamily="34" charset="0"/>
              </a:rPr>
              <a:t>, </a:t>
            </a:r>
            <a:r>
              <a:rPr lang="en-US" sz="1163" dirty="0" err="1">
                <a:solidFill>
                  <a:schemeClr val="bg2"/>
                </a:solidFill>
                <a:latin typeface="Helvetica" panose="020B0604020202020204" pitchFamily="34" charset="0"/>
                <a:ea typeface="Segoe UI" pitchFamily="34" charset="0"/>
                <a:cs typeface="Helvetica" panose="020B0604020202020204" pitchFamily="34" charset="0"/>
              </a:rPr>
              <a:t>Babycare</a:t>
            </a:r>
            <a:r>
              <a:rPr lang="en-US" sz="1163" dirty="0">
                <a:solidFill>
                  <a:schemeClr val="bg2"/>
                </a:solidFill>
                <a:latin typeface="Helvetica" panose="020B0604020202020204" pitchFamily="34" charset="0"/>
                <a:ea typeface="Segoe UI" pitchFamily="34" charset="0"/>
                <a:cs typeface="Helvetica" panose="020B0604020202020204" pitchFamily="34" charset="0"/>
              </a:rPr>
              <a:t> Tissue, Kangaroo</a:t>
            </a:r>
            <a:r>
              <a:rPr lang="vi-VN" sz="1163" dirty="0">
                <a:solidFill>
                  <a:schemeClr val="bg2"/>
                </a:solidFill>
                <a:latin typeface="Helvetica" panose="020B0604020202020204" pitchFamily="34" charset="0"/>
                <a:ea typeface="Segoe UI" pitchFamily="34" charset="0"/>
                <a:cs typeface="Helvetica" panose="020B0604020202020204" pitchFamily="34" charset="0"/>
              </a:rPr>
              <a:t>, Agribank</a:t>
            </a:r>
            <a:endParaRPr lang="en-US" sz="1163" dirty="0">
              <a:solidFill>
                <a:schemeClr val="bg2"/>
              </a:solidFill>
              <a:latin typeface="Helvetica" panose="020B0604020202020204" pitchFamily="34" charset="0"/>
              <a:ea typeface="Segoe UI" pitchFamily="34" charset="0"/>
              <a:cs typeface="Helvetica" panose="020B0604020202020204" pitchFamily="34" charset="0"/>
            </a:endParaRPr>
          </a:p>
        </p:txBody>
      </p:sp>
      <p:sp>
        <p:nvSpPr>
          <p:cNvPr id="30" name="Content Placeholder 2"/>
          <p:cNvSpPr txBox="1">
            <a:spLocks/>
          </p:cNvSpPr>
          <p:nvPr/>
        </p:nvSpPr>
        <p:spPr>
          <a:xfrm>
            <a:off x="7118010" y="797218"/>
            <a:ext cx="1368006" cy="2369129"/>
          </a:xfrm>
          <a:prstGeom prst="rect">
            <a:avLst/>
          </a:prstGeom>
        </p:spPr>
        <p:txBody>
          <a:bodyPr lIns="87923" tIns="43962" rIns="87923" bIns="43962">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433"/>
              </a:spcAft>
              <a:buNone/>
              <a:defRPr/>
            </a:pP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Chinsu</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Fish Source, Samsung Galaxy Note 7, Vietnam Airlines Security, VCB, VP Bank, MSB, Formosa,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VinaCyber</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Novaland</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Hoa Send Group,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Lotteria</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Thu Minh’s Husband,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Vinhomes</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Golden River, VTV 60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Phút</a:t>
            </a:r>
            <a:r>
              <a:rPr lang="en-US" sz="1163" dirty="0">
                <a:solidFill>
                  <a:schemeClr val="bg2"/>
                </a:solidFill>
                <a:latin typeface="Helvetica" panose="020B0604020202020204" pitchFamily="34" charset="0"/>
                <a:ea typeface="Open Sans" panose="020B0604020202020204" charset="0"/>
                <a:cs typeface="Helvetica" panose="020B0604020202020204" pitchFamily="34" charset="0"/>
              </a:rPr>
              <a:t> </a:t>
            </a:r>
            <a:r>
              <a:rPr lang="en-US" sz="1163" dirty="0" err="1">
                <a:solidFill>
                  <a:schemeClr val="bg2"/>
                </a:solidFill>
                <a:latin typeface="Helvetica" panose="020B0604020202020204" pitchFamily="34" charset="0"/>
                <a:ea typeface="Open Sans" panose="020B0604020202020204" charset="0"/>
                <a:cs typeface="Helvetica" panose="020B0604020202020204" pitchFamily="34" charset="0"/>
              </a:rPr>
              <a:t>Mở</a:t>
            </a:r>
            <a:r>
              <a:rPr lang="vi-VN" sz="1163" dirty="0">
                <a:solidFill>
                  <a:schemeClr val="bg2"/>
                </a:solidFill>
                <a:latin typeface="Helvetica" panose="020B0604020202020204" pitchFamily="34" charset="0"/>
                <a:ea typeface="Open Sans" panose="020B0604020202020204" charset="0"/>
                <a:cs typeface="Helvetica" panose="020B0604020202020204" pitchFamily="34" charset="0"/>
              </a:rPr>
              <a:t>, BV Hoàn Mỹ</a:t>
            </a:r>
            <a:endParaRPr lang="en-US" sz="1163" dirty="0">
              <a:solidFill>
                <a:schemeClr val="bg2"/>
              </a:solidFill>
              <a:latin typeface="Helvetica" panose="020B0604020202020204" pitchFamily="34" charset="0"/>
              <a:ea typeface="Open Sans" panose="020B0604020202020204" charset="0"/>
              <a:cs typeface="Helvetica" panose="020B0604020202020204" pitchFamily="34" charset="0"/>
            </a:endParaRPr>
          </a:p>
        </p:txBody>
      </p:sp>
      <p:cxnSp>
        <p:nvCxnSpPr>
          <p:cNvPr id="31" name="Straight Connector 30"/>
          <p:cNvCxnSpPr/>
          <p:nvPr/>
        </p:nvCxnSpPr>
        <p:spPr>
          <a:xfrm>
            <a:off x="2403265" y="3660265"/>
            <a:ext cx="0" cy="136913"/>
          </a:xfrm>
          <a:prstGeom prst="line">
            <a:avLst/>
          </a:prstGeom>
          <a:noFill/>
          <a:ln w="44450" cap="flat" cmpd="sng" algn="ctr">
            <a:solidFill>
              <a:schemeClr val="accent2"/>
            </a:solidFill>
            <a:prstDash val="solid"/>
          </a:ln>
          <a:effectLst/>
        </p:spPr>
      </p:cxnSp>
      <p:cxnSp>
        <p:nvCxnSpPr>
          <p:cNvPr id="32" name="Straight Connector 31"/>
          <p:cNvCxnSpPr/>
          <p:nvPr/>
        </p:nvCxnSpPr>
        <p:spPr>
          <a:xfrm>
            <a:off x="3753797" y="3660864"/>
            <a:ext cx="0" cy="136913"/>
          </a:xfrm>
          <a:prstGeom prst="line">
            <a:avLst/>
          </a:prstGeom>
          <a:noFill/>
          <a:ln w="44450" cap="flat" cmpd="sng" algn="ctr">
            <a:solidFill>
              <a:schemeClr val="accent2"/>
            </a:solidFill>
            <a:prstDash val="solid"/>
          </a:ln>
          <a:effectLst/>
        </p:spPr>
      </p:cxnSp>
      <p:cxnSp>
        <p:nvCxnSpPr>
          <p:cNvPr id="33" name="Straight Connector 32"/>
          <p:cNvCxnSpPr/>
          <p:nvPr/>
        </p:nvCxnSpPr>
        <p:spPr>
          <a:xfrm>
            <a:off x="4992885" y="3660864"/>
            <a:ext cx="0" cy="136913"/>
          </a:xfrm>
          <a:prstGeom prst="line">
            <a:avLst/>
          </a:prstGeom>
          <a:noFill/>
          <a:ln w="44450" cap="flat" cmpd="sng" algn="ctr">
            <a:solidFill>
              <a:schemeClr val="accent2"/>
            </a:solidFill>
            <a:prstDash val="solid"/>
          </a:ln>
          <a:effectLst/>
        </p:spPr>
      </p:cxnSp>
      <p:cxnSp>
        <p:nvCxnSpPr>
          <p:cNvPr id="34" name="Straight Connector 33"/>
          <p:cNvCxnSpPr/>
          <p:nvPr/>
        </p:nvCxnSpPr>
        <p:spPr>
          <a:xfrm>
            <a:off x="6388896" y="3666310"/>
            <a:ext cx="0" cy="136913"/>
          </a:xfrm>
          <a:prstGeom prst="line">
            <a:avLst/>
          </a:prstGeom>
          <a:noFill/>
          <a:ln w="44450" cap="flat" cmpd="sng" algn="ctr">
            <a:solidFill>
              <a:schemeClr val="accent2"/>
            </a:solidFill>
            <a:prstDash val="solid"/>
          </a:ln>
          <a:effectLst/>
        </p:spPr>
      </p:cxnSp>
      <p:cxnSp>
        <p:nvCxnSpPr>
          <p:cNvPr id="35" name="Straight Connector 34"/>
          <p:cNvCxnSpPr/>
          <p:nvPr/>
        </p:nvCxnSpPr>
        <p:spPr>
          <a:xfrm>
            <a:off x="7827652" y="3660864"/>
            <a:ext cx="0" cy="136913"/>
          </a:xfrm>
          <a:prstGeom prst="line">
            <a:avLst/>
          </a:prstGeom>
          <a:noFill/>
          <a:ln w="44450" cap="flat" cmpd="sng" algn="ctr">
            <a:solidFill>
              <a:schemeClr val="accent2"/>
            </a:solidFill>
            <a:prstDash val="solid"/>
          </a:ln>
          <a:effectLst/>
        </p:spPr>
      </p:cxnSp>
      <p:sp>
        <p:nvSpPr>
          <p:cNvPr id="36" name="Line 14"/>
          <p:cNvSpPr>
            <a:spLocks noChangeShapeType="1"/>
          </p:cNvSpPr>
          <p:nvPr/>
        </p:nvSpPr>
        <p:spPr bwMode="auto">
          <a:xfrm>
            <a:off x="1122477" y="483518"/>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
        <p:nvSpPr>
          <p:cNvPr id="39" name="Rectangle 43"/>
          <p:cNvSpPr>
            <a:spLocks/>
          </p:cNvSpPr>
          <p:nvPr/>
        </p:nvSpPr>
        <p:spPr bwMode="auto">
          <a:xfrm>
            <a:off x="2388642" y="4371902"/>
            <a:ext cx="4589655" cy="49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sz="900" i="1">
                <a:solidFill>
                  <a:schemeClr val="bg2"/>
                </a:solidFill>
                <a:latin typeface="Helvetica" panose="020B0604020202020204" pitchFamily="34" charset="0"/>
                <a:cs typeface="Helvetica" panose="020B0604020202020204" pitchFamily="34" charset="0"/>
              </a:rPr>
              <a:t>The quantity of social crises increased by 1</a:t>
            </a:r>
            <a:r>
              <a:rPr lang="vi-VN" sz="900" i="1">
                <a:solidFill>
                  <a:schemeClr val="bg2"/>
                </a:solidFill>
                <a:latin typeface="Helvetica" panose="020B0604020202020204" pitchFamily="34" charset="0"/>
                <a:cs typeface="Helvetica" panose="020B0604020202020204" pitchFamily="34" charset="0"/>
              </a:rPr>
              <a:t>6</a:t>
            </a:r>
            <a:r>
              <a:rPr lang="en-US" sz="900" i="1">
                <a:solidFill>
                  <a:schemeClr val="bg2"/>
                </a:solidFill>
                <a:latin typeface="Helvetica" panose="020B0604020202020204" pitchFamily="34" charset="0"/>
                <a:cs typeface="Helvetica" panose="020B0604020202020204" pitchFamily="34" charset="0"/>
              </a:rPr>
              <a:t> times</a:t>
            </a:r>
            <a:r>
              <a:rPr lang="vi-VN" sz="900" i="1">
                <a:solidFill>
                  <a:schemeClr val="bg2"/>
                </a:solidFill>
                <a:latin typeface="Helvetica" panose="020B0604020202020204" pitchFamily="34" charset="0"/>
                <a:cs typeface="Helvetica" panose="020B0604020202020204" pitchFamily="34" charset="0"/>
              </a:rPr>
              <a:t> </a:t>
            </a:r>
            <a:r>
              <a:rPr lang="en-US" sz="900" i="1">
                <a:solidFill>
                  <a:schemeClr val="bg2"/>
                </a:solidFill>
                <a:latin typeface="Helvetica" panose="020B0604020202020204" pitchFamily="34" charset="0"/>
                <a:cs typeface="Helvetica" panose="020B0604020202020204" pitchFamily="34" charset="0"/>
              </a:rPr>
              <a:t>from 200</a:t>
            </a:r>
            <a:r>
              <a:rPr lang="vi-VN" sz="900" i="1">
                <a:solidFill>
                  <a:schemeClr val="bg2"/>
                </a:solidFill>
                <a:latin typeface="Helvetica" panose="020B0604020202020204" pitchFamily="34" charset="0"/>
                <a:cs typeface="Helvetica" panose="020B0604020202020204" pitchFamily="34" charset="0"/>
              </a:rPr>
              <a:t>5</a:t>
            </a:r>
            <a:r>
              <a:rPr lang="en-US" sz="900" i="1">
                <a:solidFill>
                  <a:schemeClr val="bg2"/>
                </a:solidFill>
                <a:latin typeface="Helvetica" panose="020B0604020202020204" pitchFamily="34" charset="0"/>
                <a:cs typeface="Helvetica" panose="020B0604020202020204" pitchFamily="34" charset="0"/>
              </a:rPr>
              <a:t> to 201</a:t>
            </a:r>
            <a:r>
              <a:rPr lang="vi-VN" sz="900" i="1">
                <a:solidFill>
                  <a:schemeClr val="bg2"/>
                </a:solidFill>
                <a:latin typeface="Helvetica" panose="020B0604020202020204" pitchFamily="34" charset="0"/>
                <a:cs typeface="Helvetica" panose="020B0604020202020204" pitchFamily="34" charset="0"/>
              </a:rPr>
              <a:t>6</a:t>
            </a:r>
            <a:endParaRPr lang="en-US" sz="900" i="1">
              <a:solidFill>
                <a:schemeClr val="bg2"/>
              </a:solidFill>
              <a:latin typeface="Helvetica" panose="020B0604020202020204" pitchFamily="34" charset="0"/>
              <a:cs typeface="Helvetica" panose="020B0604020202020204" pitchFamily="34" charset="0"/>
            </a:endParaRPr>
          </a:p>
          <a:p>
            <a:endParaRPr lang="en-US" sz="975" i="1" dirty="0">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630453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6</a:t>
            </a:fld>
            <a:endParaRPr lang="en-US" dirty="0"/>
          </a:p>
        </p:txBody>
      </p:sp>
      <p:sp>
        <p:nvSpPr>
          <p:cNvPr id="3" name="Shape 3230"/>
          <p:cNvSpPr txBox="1">
            <a:spLocks/>
          </p:cNvSpPr>
          <p:nvPr/>
        </p:nvSpPr>
        <p:spPr>
          <a:xfrm>
            <a:off x="1237375" y="504006"/>
            <a:ext cx="158696" cy="223842"/>
          </a:xfrm>
          <a:prstGeom prst="rect">
            <a:avLst/>
          </a:prstGeom>
          <a:extLst>
            <a:ext uri="{C572A759-6A51-4108-AA02-DFA0A04FC94B}">
              <ma14:wrappingTextBoxFlag xmlns:ma14="http://schemas.microsoft.com/office/mac/drawingml/2011/main" xmlns="" val="1"/>
            </a:ext>
          </a:extLst>
        </p:spPr>
        <p:txBody>
          <a:bodyPr/>
          <a:lstStyle>
            <a:defPPr>
              <a:defRPr lang="en-US"/>
            </a:defPPr>
            <a:lvl1pPr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algn="ctr"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8572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10287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120015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1371600" algn="l" defTabSz="17145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a:lstStyle>
          <a:p>
            <a:endParaRPr lang="en-US" dirty="0"/>
          </a:p>
        </p:txBody>
      </p:sp>
      <p:sp>
        <p:nvSpPr>
          <p:cNvPr id="4" name="Text Placeholder 2"/>
          <p:cNvSpPr txBox="1">
            <a:spLocks/>
          </p:cNvSpPr>
          <p:nvPr/>
        </p:nvSpPr>
        <p:spPr>
          <a:xfrm>
            <a:off x="-323041" y="-13783"/>
            <a:ext cx="9612560"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Not Only Quantity, Speed Is Also Much Faster</a:t>
            </a: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46" y="1340948"/>
            <a:ext cx="3679157" cy="3339067"/>
          </a:xfrm>
          <a:prstGeom prst="rect">
            <a:avLst/>
          </a:prstGeom>
        </p:spPr>
      </p:pic>
      <p:sp>
        <p:nvSpPr>
          <p:cNvPr id="6" name="Content Placeholder 2"/>
          <p:cNvSpPr txBox="1">
            <a:spLocks/>
          </p:cNvSpPr>
          <p:nvPr/>
        </p:nvSpPr>
        <p:spPr>
          <a:xfrm>
            <a:off x="212005" y="810572"/>
            <a:ext cx="4062639" cy="136493"/>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169"/>
              </a:spcAft>
              <a:buNone/>
              <a:defRPr/>
            </a:pPr>
            <a:r>
              <a:rPr lang="en-US" sz="1800" dirty="0">
                <a:solidFill>
                  <a:schemeClr val="accent1"/>
                </a:solidFill>
                <a:latin typeface="Helvetica" panose="020B0604020202020204" pitchFamily="34" charset="0"/>
                <a:ea typeface="Open Sans" panose="020B0604020202020204" charset="0"/>
                <a:cs typeface="Helvetica" panose="020B0604020202020204" pitchFamily="34" charset="0"/>
              </a:rPr>
              <a:t>Global Crisis Spreading Speed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239" y="1322323"/>
            <a:ext cx="4186214" cy="3357692"/>
          </a:xfrm>
          <a:prstGeom prst="rect">
            <a:avLst/>
          </a:prstGeom>
        </p:spPr>
      </p:pic>
      <p:sp>
        <p:nvSpPr>
          <p:cNvPr id="8" name="Content Placeholder 2"/>
          <p:cNvSpPr txBox="1">
            <a:spLocks/>
          </p:cNvSpPr>
          <p:nvPr/>
        </p:nvSpPr>
        <p:spPr>
          <a:xfrm>
            <a:off x="5046302" y="810572"/>
            <a:ext cx="3079630" cy="136493"/>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0"/>
              </a:spcBef>
              <a:spcAft>
                <a:spcPts val="169"/>
              </a:spcAft>
              <a:buNone/>
              <a:defRPr/>
            </a:pPr>
            <a:r>
              <a:rPr lang="en-US" sz="1800" dirty="0">
                <a:solidFill>
                  <a:schemeClr val="accent1"/>
                </a:solidFill>
                <a:latin typeface="Helvetica" panose="020B0604020202020204" pitchFamily="34" charset="0"/>
                <a:ea typeface="Open Sans" panose="020B0604020202020204" charset="0"/>
                <a:cs typeface="Helvetica" panose="020B0604020202020204" pitchFamily="34" charset="0"/>
              </a:rPr>
              <a:t>Formosa </a:t>
            </a:r>
            <a:r>
              <a:rPr lang="en-US" sz="1800" dirty="0" err="1">
                <a:solidFill>
                  <a:schemeClr val="accent1"/>
                </a:solidFill>
                <a:latin typeface="Helvetica" panose="020B0604020202020204" pitchFamily="34" charset="0"/>
                <a:ea typeface="Open Sans" panose="020B0604020202020204" charset="0"/>
                <a:cs typeface="Helvetica" panose="020B0604020202020204" pitchFamily="34" charset="0"/>
              </a:rPr>
              <a:t>Hà</a:t>
            </a:r>
            <a:r>
              <a:rPr lang="en-US" sz="1800" dirty="0">
                <a:solidFill>
                  <a:schemeClr val="accent1"/>
                </a:solidFill>
                <a:latin typeface="Helvetica" panose="020B0604020202020204" pitchFamily="34" charset="0"/>
                <a:ea typeface="Open Sans" panose="020B0604020202020204" charset="0"/>
                <a:cs typeface="Helvetica" panose="020B0604020202020204" pitchFamily="34" charset="0"/>
              </a:rPr>
              <a:t> </a:t>
            </a:r>
            <a:r>
              <a:rPr lang="en-US" sz="1800" dirty="0" err="1">
                <a:solidFill>
                  <a:schemeClr val="accent1"/>
                </a:solidFill>
                <a:latin typeface="Helvetica" panose="020B0604020202020204" pitchFamily="34" charset="0"/>
                <a:ea typeface="Open Sans" panose="020B0604020202020204" charset="0"/>
                <a:cs typeface="Helvetica" panose="020B0604020202020204" pitchFamily="34" charset="0"/>
              </a:rPr>
              <a:t>Tĩnh</a:t>
            </a:r>
            <a:r>
              <a:rPr lang="en-US" sz="1800" dirty="0">
                <a:solidFill>
                  <a:schemeClr val="accent1"/>
                </a:solidFill>
                <a:latin typeface="Helvetica" panose="020B0604020202020204" pitchFamily="34" charset="0"/>
                <a:ea typeface="Open Sans" panose="020B0604020202020204" charset="0"/>
                <a:cs typeface="Helvetica" panose="020B0604020202020204" pitchFamily="34" charset="0"/>
              </a:rPr>
              <a:t> Crisis</a:t>
            </a:r>
          </a:p>
        </p:txBody>
      </p:sp>
      <p:sp>
        <p:nvSpPr>
          <p:cNvPr id="9" name="Line 14"/>
          <p:cNvSpPr>
            <a:spLocks noChangeShapeType="1"/>
          </p:cNvSpPr>
          <p:nvPr/>
        </p:nvSpPr>
        <p:spPr bwMode="auto">
          <a:xfrm flipV="1">
            <a:off x="403746" y="435314"/>
            <a:ext cx="8056686" cy="57998"/>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32521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7</a:t>
            </a:fld>
            <a:endParaRPr lang="en-US" dirty="0"/>
          </a:p>
        </p:txBody>
      </p:sp>
      <p:sp>
        <p:nvSpPr>
          <p:cNvPr id="3" name="Title 1"/>
          <p:cNvSpPr txBox="1">
            <a:spLocks/>
          </p:cNvSpPr>
          <p:nvPr/>
        </p:nvSpPr>
        <p:spPr>
          <a:xfrm>
            <a:off x="362728" y="211418"/>
            <a:ext cx="8759097"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Either Small Or Big Matters Cause Crises</a:t>
            </a:r>
            <a:br>
              <a:rPr lang="en-US" sz="2800" kern="0" smtClean="0">
                <a:solidFill>
                  <a:schemeClr val="bg2"/>
                </a:solidFill>
                <a:latin typeface="Helvetica" panose="020B0604020202020204" pitchFamily="34" charset="0"/>
                <a:cs typeface="Helvetica" panose="020B0604020202020204" pitchFamily="34" charset="0"/>
              </a:rPr>
            </a:b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Content Placeholder 1"/>
          <p:cNvSpPr txBox="1">
            <a:spLocks/>
          </p:cNvSpPr>
          <p:nvPr/>
        </p:nvSpPr>
        <p:spPr>
          <a:xfrm>
            <a:off x="1138235" y="1015345"/>
            <a:ext cx="7338572" cy="548938"/>
          </a:xfrm>
          <a:prstGeom prst="rect">
            <a:avLst/>
          </a:prstGeom>
        </p:spPr>
        <p:txBody>
          <a:bodyPr>
            <a:noAutofit/>
          </a:bodyPr>
          <a:lst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a:lstStyle>
          <a:p>
            <a:pPr marL="0" indent="0" algn="ctr">
              <a:lnSpc>
                <a:spcPct val="70000"/>
              </a:lnSpc>
              <a:buNone/>
            </a:pPr>
            <a:r>
              <a:rPr lang="en-US" sz="1800" dirty="0">
                <a:solidFill>
                  <a:schemeClr val="tx1">
                    <a:lumMod val="65000"/>
                    <a:lumOff val="35000"/>
                  </a:schemeClr>
                </a:solidFill>
                <a:latin typeface="Helvetica" panose="020B0604020202020204" pitchFamily="34" charset="0"/>
                <a:ea typeface="Segoe UI" pitchFamily="34" charset="0"/>
                <a:cs typeface="Helvetica" panose="020B0604020202020204" pitchFamily="34" charset="0"/>
              </a:rPr>
              <a:t>BIG matters most likely lead to crisis</a:t>
            </a:r>
            <a:endParaRPr lang="en-US" sz="1800" dirty="0">
              <a:solidFill>
                <a:schemeClr val="tx1">
                  <a:lumMod val="65000"/>
                  <a:lumOff val="35000"/>
                </a:schemeClr>
              </a:solidFill>
              <a:latin typeface="Helvetica" panose="020B0604020202020204" pitchFamily="34" charset="0"/>
              <a:cs typeface="Helvetica" panose="020B0604020202020204" pitchFamily="34" charset="0"/>
            </a:endParaRPr>
          </a:p>
        </p:txBody>
      </p:sp>
      <p:sp>
        <p:nvSpPr>
          <p:cNvPr id="6" name="Content Placeholder 1"/>
          <p:cNvSpPr txBox="1">
            <a:spLocks/>
          </p:cNvSpPr>
          <p:nvPr/>
        </p:nvSpPr>
        <p:spPr>
          <a:xfrm>
            <a:off x="84402" y="1350187"/>
            <a:ext cx="9074206" cy="210057"/>
          </a:xfrm>
          <a:prstGeom prst="rect">
            <a:avLst/>
          </a:prstGeom>
        </p:spPr>
        <p:txBody>
          <a:bodyPr vert="horz" lIns="34290" tIns="17145" rIns="34290" bIns="17145" rtlCol="0">
            <a:noAutofit/>
          </a:bodyPr>
          <a:lstStyle>
            <a:lvl1pPr marL="228600" indent="-228600" algn="l" defTabSz="914400" rtl="0" eaLnBrk="1" latinLnBrk="0" hangingPunct="1">
              <a:lnSpc>
                <a:spcPct val="90000"/>
              </a:lnSpc>
              <a:spcBef>
                <a:spcPts val="1000"/>
              </a:spcBef>
              <a:buFont typeface="Arial"/>
              <a:buChar char="•"/>
              <a:defRPr sz="2400" kern="1200">
                <a:solidFill>
                  <a:schemeClr val="tx1"/>
                </a:solidFill>
                <a:latin typeface="Open Sans" charset="0"/>
                <a:ea typeface="Open Sans" charset="0"/>
                <a:cs typeface="Open Sans" charset="0"/>
              </a:defRPr>
            </a:lvl1pPr>
            <a:lvl2pPr marL="685800" indent="-228600" algn="l" defTabSz="914400" rtl="0" eaLnBrk="1" latinLnBrk="0" hangingPunct="1">
              <a:lnSpc>
                <a:spcPct val="90000"/>
              </a:lnSpc>
              <a:spcBef>
                <a:spcPts val="500"/>
              </a:spcBef>
              <a:buFont typeface="Arial"/>
              <a:buChar char="•"/>
              <a:defRPr sz="2133" kern="1200">
                <a:solidFill>
                  <a:schemeClr val="tx1"/>
                </a:solidFill>
                <a:latin typeface="Open Sans" charset="0"/>
                <a:ea typeface="Open Sans" charset="0"/>
                <a:cs typeface="Open Sans" charset="0"/>
              </a:defRPr>
            </a:lvl2pPr>
            <a:lvl3pPr marL="1143000" indent="-228600" algn="l" defTabSz="914400" rtl="0" eaLnBrk="1" latinLnBrk="0" hangingPunct="1">
              <a:lnSpc>
                <a:spcPct val="90000"/>
              </a:lnSpc>
              <a:spcBef>
                <a:spcPts val="500"/>
              </a:spcBef>
              <a:buFont typeface="Arial"/>
              <a:buChar char="•"/>
              <a:defRPr sz="1867" kern="1200">
                <a:solidFill>
                  <a:schemeClr val="tx1"/>
                </a:solidFill>
                <a:latin typeface="Open Sans" charset="0"/>
                <a:ea typeface="Open Sans" charset="0"/>
                <a:cs typeface="Open Sans" charset="0"/>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Open Sans" charset="0"/>
                <a:ea typeface="Open Sans" charset="0"/>
                <a:cs typeface="Open Sans"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Open Sans" charset="0"/>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0"/>
              </a:spcBef>
              <a:spcAft>
                <a:spcPts val="169"/>
              </a:spcAft>
              <a:buNone/>
              <a:defRPr/>
            </a:pPr>
            <a:r>
              <a:rPr lang="en-US" sz="1725" dirty="0">
                <a:solidFill>
                  <a:schemeClr val="bg2"/>
                </a:solidFill>
                <a:latin typeface="Helvetica" panose="020B0604020202020204" pitchFamily="34" charset="0"/>
                <a:ea typeface="Segoe UI" pitchFamily="34" charset="0"/>
                <a:cs typeface="Helvetica" panose="020B0604020202020204" pitchFamily="34" charset="0"/>
              </a:rPr>
              <a:t>But the number of crisis that come from accumulated </a:t>
            </a:r>
            <a:r>
              <a:rPr lang="en-US" sz="1725" b="1" dirty="0">
                <a:solidFill>
                  <a:schemeClr val="bg2"/>
                </a:solidFill>
                <a:latin typeface="Helvetica" panose="020B0604020202020204" pitchFamily="34" charset="0"/>
                <a:ea typeface="Segoe UI" pitchFamily="34" charset="0"/>
                <a:cs typeface="Helvetica" panose="020B0604020202020204" pitchFamily="34" charset="0"/>
              </a:rPr>
              <a:t>SMALLER MATTERS </a:t>
            </a:r>
            <a:r>
              <a:rPr lang="en-US" sz="1725" dirty="0">
                <a:solidFill>
                  <a:schemeClr val="bg2"/>
                </a:solidFill>
                <a:latin typeface="Helvetica" panose="020B0604020202020204" pitchFamily="34" charset="0"/>
                <a:ea typeface="Segoe UI" pitchFamily="34" charset="0"/>
                <a:cs typeface="Helvetica" panose="020B0604020202020204" pitchFamily="34" charset="0"/>
              </a:rPr>
              <a:t>increases</a:t>
            </a:r>
            <a:r>
              <a:rPr lang="en-US" sz="1725" b="1" dirty="0">
                <a:solidFill>
                  <a:schemeClr val="bg2"/>
                </a:solidFill>
                <a:latin typeface="Helvetica" panose="020B0604020202020204" pitchFamily="34" charset="0"/>
                <a:ea typeface="Segoe UI" pitchFamily="34" charset="0"/>
                <a:cs typeface="Helvetica" panose="020B0604020202020204" pitchFamily="34" charset="0"/>
              </a:rPr>
              <a:t> </a:t>
            </a:r>
            <a:r>
              <a:rPr lang="en-US" sz="1725" dirty="0">
                <a:solidFill>
                  <a:schemeClr val="bg2"/>
                </a:solidFill>
                <a:latin typeface="Helvetica" panose="020B0604020202020204" pitchFamily="34" charset="0"/>
                <a:ea typeface="Segoe UI" pitchFamily="34" charset="0"/>
                <a:cs typeface="Helvetica" panose="020B0604020202020204" pitchFamily="34" charset="0"/>
              </a:rPr>
              <a:t>lately</a:t>
            </a:r>
          </a:p>
        </p:txBody>
      </p:sp>
      <p:sp>
        <p:nvSpPr>
          <p:cNvPr id="7" name="Content Placeholder 2"/>
          <p:cNvSpPr txBox="1">
            <a:spLocks/>
          </p:cNvSpPr>
          <p:nvPr/>
        </p:nvSpPr>
        <p:spPr>
          <a:xfrm>
            <a:off x="113356" y="1748727"/>
            <a:ext cx="4253711" cy="2533553"/>
          </a:xfrm>
          <a:prstGeom prst="rect">
            <a:avLst/>
          </a:prstGeom>
        </p:spPr>
        <p:txBody>
          <a:bodyPr>
            <a:noAutofit/>
          </a:bodyPr>
          <a:lstStyle>
            <a:lvl1pPr marL="342900" indent="-342900" algn="l" rtl="0" eaLnBrk="0" fontAlgn="base" hangingPunct="0">
              <a:spcBef>
                <a:spcPct val="20000"/>
              </a:spcBef>
              <a:spcAft>
                <a:spcPct val="0"/>
              </a:spcAft>
              <a:buFont typeface="Arial" charset="0"/>
              <a:buChar char="•"/>
              <a:defRPr sz="1600" kern="1200">
                <a:solidFill>
                  <a:schemeClr val="bg1"/>
                </a:solidFill>
                <a:latin typeface="Nexa Heavy" panose="02000000000000000000" pitchFamily="50" charset="0"/>
                <a:ea typeface="+mn-ea"/>
                <a:cs typeface="+mn-cs"/>
              </a:defRPr>
            </a:lvl1pPr>
            <a:lvl2pPr marL="742950" indent="-28575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2pPr>
            <a:lvl3pPr marL="11430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3pPr>
            <a:lvl4pPr marL="16002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4pPr>
            <a:lvl5pPr marL="2057400" indent="-228600" algn="l" rtl="0" eaLnBrk="0" fontAlgn="base" hangingPunct="0">
              <a:spcBef>
                <a:spcPct val="20000"/>
              </a:spcBef>
              <a:spcAft>
                <a:spcPct val="0"/>
              </a:spcAft>
              <a:buFont typeface="Arial" charset="0"/>
              <a:buChar char="»"/>
              <a:defRPr sz="1600" kern="1200">
                <a:solidFill>
                  <a:schemeClr val="bg1"/>
                </a:solidFill>
                <a:latin typeface="Nexa Light" panose="02000000000000000000" pitchFamily="50"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spcAft>
                <a:spcPts val="300"/>
              </a:spcAft>
              <a:buFont typeface="Wingdings" panose="05000000000000000000" pitchFamily="2" charset="2"/>
              <a:buChar char="ü"/>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Accumulated small incidents that make the consumers perceive that they are not respected.</a:t>
            </a:r>
          </a:p>
          <a:p>
            <a:pPr>
              <a:lnSpc>
                <a:spcPct val="150000"/>
              </a:lnSpc>
              <a:spcBef>
                <a:spcPts val="0"/>
              </a:spcBef>
              <a:spcAft>
                <a:spcPts val="300"/>
              </a:spcAft>
              <a:buFont typeface="Wingdings" panose="05000000000000000000" pitchFamily="2" charset="2"/>
              <a:buChar char="ü"/>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Several small defects in service within a short period could also create huge impact on the. </a:t>
            </a:r>
          </a:p>
          <a:p>
            <a:pPr>
              <a:lnSpc>
                <a:spcPct val="150000"/>
              </a:lnSpc>
              <a:spcBef>
                <a:spcPts val="0"/>
              </a:spcBef>
              <a:spcAft>
                <a:spcPts val="300"/>
              </a:spcAft>
              <a:buFont typeface="Wingdings" panose="05000000000000000000" pitchFamily="2" charset="2"/>
              <a:buChar char="ü"/>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Multiple effort just focus on the brand's benefit would create an converge reaction from customers.</a:t>
            </a:r>
          </a:p>
          <a:p>
            <a:pPr>
              <a:lnSpc>
                <a:spcPct val="150000"/>
              </a:lnSpc>
              <a:spcBef>
                <a:spcPts val="0"/>
              </a:spcBef>
              <a:spcAft>
                <a:spcPts val="300"/>
              </a:spcAft>
              <a:buFont typeface="Wingdings" panose="05000000000000000000" pitchFamily="2" charset="2"/>
              <a:buChar char="ü"/>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Small issues that face a powerful party could result in big matter.</a:t>
            </a:r>
          </a:p>
        </p:txBody>
      </p:sp>
      <p:grpSp>
        <p:nvGrpSpPr>
          <p:cNvPr id="8" name="Group 7"/>
          <p:cNvGrpSpPr/>
          <p:nvPr/>
        </p:nvGrpSpPr>
        <p:grpSpPr>
          <a:xfrm>
            <a:off x="4499992" y="1748727"/>
            <a:ext cx="4091930" cy="2901288"/>
            <a:chOff x="6787540" y="2247295"/>
            <a:chExt cx="5227445" cy="370639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390" y="3222384"/>
              <a:ext cx="893595" cy="816264"/>
            </a:xfrm>
            <a:prstGeom prst="rect">
              <a:avLst/>
            </a:prstGeom>
          </p:spPr>
        </p:pic>
        <p:grpSp>
          <p:nvGrpSpPr>
            <p:cNvPr id="10" name="Group 9"/>
            <p:cNvGrpSpPr/>
            <p:nvPr/>
          </p:nvGrpSpPr>
          <p:grpSpPr>
            <a:xfrm>
              <a:off x="6787540" y="2247295"/>
              <a:ext cx="5227445" cy="3706398"/>
              <a:chOff x="6787540" y="2247295"/>
              <a:chExt cx="5227445" cy="3706398"/>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8700" y="2312594"/>
                <a:ext cx="1723758" cy="86187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3310" y="2312594"/>
                <a:ext cx="806630" cy="859060"/>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4222068648"/>
                  </p:ext>
                </p:extLst>
              </p:nvPr>
            </p:nvGraphicFramePr>
            <p:xfrm>
              <a:off x="11029950" y="2247295"/>
              <a:ext cx="983710" cy="921110"/>
            </p:xfrm>
            <a:graphic>
              <a:graphicData uri="http://schemas.openxmlformats.org/presentationml/2006/ole">
                <mc:AlternateContent xmlns:mc="http://schemas.openxmlformats.org/markup-compatibility/2006">
                  <mc:Choice xmlns:v="urn:schemas-microsoft-com:vml" Requires="v">
                    <p:oleObj spid="_x0000_s1085" name="Image" r:id="rId6" imgW="1396800" imgH="1307880" progId="Photoshop.Image.13">
                      <p:embed/>
                    </p:oleObj>
                  </mc:Choice>
                  <mc:Fallback>
                    <p:oleObj name="Image" r:id="rId6" imgW="1396800" imgH="1307880" progId="Photoshop.Image.13">
                      <p:embed/>
                      <p:pic>
                        <p:nvPicPr>
                          <p:cNvPr id="0" name=""/>
                          <p:cNvPicPr/>
                          <p:nvPr/>
                        </p:nvPicPr>
                        <p:blipFill>
                          <a:blip r:embed="rId7"/>
                          <a:stretch>
                            <a:fillRect/>
                          </a:stretch>
                        </p:blipFill>
                        <p:spPr>
                          <a:xfrm>
                            <a:off x="11029950" y="2247295"/>
                            <a:ext cx="983710" cy="921110"/>
                          </a:xfrm>
                          <a:prstGeom prst="rect">
                            <a:avLst/>
                          </a:prstGeom>
                        </p:spPr>
                      </p:pic>
                    </p:oleObj>
                  </mc:Fallback>
                </mc:AlternateContent>
              </a:graphicData>
            </a:graphic>
          </p:graphicFrame>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2458" y="2301086"/>
                <a:ext cx="1387711" cy="867319"/>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7540" y="3158289"/>
                <a:ext cx="1912784" cy="868929"/>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01076" y="3214203"/>
                <a:ext cx="2511754" cy="837251"/>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28700" y="4058341"/>
                <a:ext cx="1624286" cy="974570"/>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11754" y="4096075"/>
                <a:ext cx="3295752" cy="922810"/>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62153" y="5066283"/>
                <a:ext cx="3206128" cy="887410"/>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03133" y="5073006"/>
                <a:ext cx="2111852" cy="880687"/>
              </a:xfrm>
              <a:prstGeom prst="rect">
                <a:avLst/>
              </a:prstGeom>
            </p:spPr>
          </p:pic>
        </p:grpSp>
      </p:grpSp>
      <p:sp>
        <p:nvSpPr>
          <p:cNvPr id="21" name="Line 14"/>
          <p:cNvSpPr>
            <a:spLocks noChangeShapeType="1"/>
          </p:cNvSpPr>
          <p:nvPr/>
        </p:nvSpPr>
        <p:spPr bwMode="auto">
          <a:xfrm>
            <a:off x="1079652" y="699542"/>
            <a:ext cx="7164586" cy="0"/>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18840755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pPr/>
              <a:t>8</a:t>
            </a:fld>
            <a:endParaRPr lang="en-US" dirty="0"/>
          </a:p>
        </p:txBody>
      </p:sp>
      <p:sp>
        <p:nvSpPr>
          <p:cNvPr id="3" name="Text Placeholder 2"/>
          <p:cNvSpPr txBox="1">
            <a:spLocks/>
          </p:cNvSpPr>
          <p:nvPr/>
        </p:nvSpPr>
        <p:spPr>
          <a:xfrm>
            <a:off x="1232263" y="-35597"/>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en-US" sz="2800" kern="0" smtClean="0">
                <a:solidFill>
                  <a:schemeClr val="bg2"/>
                </a:solidFill>
                <a:latin typeface="Helvetica" panose="020B0604020202020204" pitchFamily="34" charset="0"/>
                <a:cs typeface="Helvetica" panose="020B0604020202020204" pitchFamily="34" charset="0"/>
              </a:rPr>
              <a:t>Why?</a:t>
            </a:r>
            <a:endParaRPr lang="en-US" sz="2800" kern="0" dirty="0">
              <a:solidFill>
                <a:schemeClr val="bg2"/>
              </a:solidFill>
              <a:latin typeface="Helvetica" panose="020B0604020202020204" pitchFamily="34" charset="0"/>
              <a:cs typeface="Helvetica" panose="020B0604020202020204" pitchFamily="34" charset="0"/>
            </a:endParaRPr>
          </a:p>
        </p:txBody>
      </p:sp>
      <p:sp>
        <p:nvSpPr>
          <p:cNvPr id="5" name="Content Placeholder 1"/>
          <p:cNvSpPr txBox="1">
            <a:spLocks/>
          </p:cNvSpPr>
          <p:nvPr/>
        </p:nvSpPr>
        <p:spPr>
          <a:xfrm>
            <a:off x="349184" y="645250"/>
            <a:ext cx="3654403" cy="3554091"/>
          </a:xfrm>
          <a:prstGeom prst="rect">
            <a:avLst/>
          </a:prstGeom>
        </p:spPr>
        <p:txBody>
          <a:bodyPr>
            <a:noAutofit/>
          </a:bodyPr>
          <a:lstStyle>
            <a:lvl1pPr marL="634984"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1pPr>
            <a:lvl2pPr marL="1269968"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2pPr>
            <a:lvl3pPr marL="1904952"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3pPr>
            <a:lvl4pPr marL="253993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4pPr>
            <a:lvl5pPr marL="3174921"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j-lt"/>
                <a:ea typeface="Calibri"/>
                <a:cs typeface="Calibri"/>
                <a:sym typeface="Helvetica Light"/>
              </a:defRPr>
            </a:lvl5pPr>
            <a:lvl6pPr marL="3809905"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6pPr>
            <a:lvl7pPr marL="4444889"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7pPr>
            <a:lvl8pPr marL="5079873"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8pPr>
            <a:lvl9pPr marL="5714857" marR="0" indent="-634984" algn="l" defTabSz="825481" rtl="0" latinLnBrk="0">
              <a:lnSpc>
                <a:spcPct val="100000"/>
              </a:lnSpc>
              <a:spcBef>
                <a:spcPts val="5901"/>
              </a:spcBef>
              <a:spcAft>
                <a:spcPts val="0"/>
              </a:spcAft>
              <a:buClrTx/>
              <a:buSzPct val="75000"/>
              <a:buFontTx/>
              <a:buChar char="•"/>
              <a:tabLst/>
              <a:defRPr sz="5300" b="0" i="0" u="none" strike="noStrike" cap="none" spc="0" baseline="0">
                <a:ln>
                  <a:noFill/>
                </a:ln>
                <a:solidFill>
                  <a:srgbClr val="000000"/>
                </a:solidFill>
                <a:uFillTx/>
                <a:latin typeface="+mn-lt"/>
                <a:ea typeface="+mn-ea"/>
                <a:cs typeface="+mn-cs"/>
                <a:sym typeface="Helvetica Light"/>
              </a:defRPr>
            </a:lvl9pPr>
          </a:lstStyle>
          <a:p>
            <a:pPr>
              <a:lnSpc>
                <a:spcPct val="150000"/>
              </a:lnSpc>
              <a:spcBef>
                <a:spcPts val="0"/>
              </a:spcBef>
              <a:spcAft>
                <a:spcPts val="169"/>
              </a:spcAft>
              <a:buFont typeface="Arial" panose="020B0604020202020204" pitchFamily="34" charset="0"/>
              <a:buChar char="•"/>
              <a:defRPr/>
            </a:pPr>
            <a:r>
              <a:rPr lang="vi-VN" sz="1200" dirty="0">
                <a:solidFill>
                  <a:schemeClr val="bg2"/>
                </a:solidFill>
                <a:latin typeface="Helvetica" panose="020B0604020202020204" pitchFamily="34" charset="0"/>
                <a:ea typeface="Segoe UI" pitchFamily="34" charset="0"/>
                <a:cs typeface="Helvetica" panose="020B0604020202020204" pitchFamily="34" charset="0"/>
              </a:rPr>
              <a:t>Not that hard to see the </a:t>
            </a:r>
            <a:r>
              <a:rPr lang="en-US" sz="1200" dirty="0">
                <a:solidFill>
                  <a:schemeClr val="bg2"/>
                </a:solidFill>
                <a:latin typeface="Helvetica" panose="020B0604020202020204" pitchFamily="34" charset="0"/>
                <a:ea typeface="Segoe UI" pitchFamily="34" charset="0"/>
                <a:cs typeface="Helvetica" panose="020B0604020202020204" pitchFamily="34" charset="0"/>
              </a:rPr>
              <a:t>common destination - almost all crisis’s traffic get boomed and peaked in </a:t>
            </a:r>
            <a:r>
              <a:rPr lang="vi-VN" sz="1200" dirty="0">
                <a:solidFill>
                  <a:schemeClr val="bg2"/>
                </a:solidFill>
                <a:latin typeface="Helvetica" panose="020B0604020202020204" pitchFamily="34" charset="0"/>
                <a:ea typeface="Segoe UI" pitchFamily="34" charset="0"/>
                <a:cs typeface="Helvetica" panose="020B0604020202020204" pitchFamily="34" charset="0"/>
              </a:rPr>
              <a:t>SOCIAL MEDIA</a:t>
            </a:r>
            <a:r>
              <a:rPr lang="en-US" sz="1200" dirty="0">
                <a:solidFill>
                  <a:schemeClr val="bg2"/>
                </a:solidFill>
                <a:latin typeface="Helvetica" panose="020B0604020202020204" pitchFamily="34" charset="0"/>
                <a:ea typeface="Segoe UI" pitchFamily="34" charset="0"/>
                <a:cs typeface="Helvetica" panose="020B0604020202020204" pitchFamily="34" charset="0"/>
              </a:rPr>
              <a:t>.</a:t>
            </a:r>
          </a:p>
          <a:p>
            <a:pPr marL="0" indent="0">
              <a:lnSpc>
                <a:spcPct val="150000"/>
              </a:lnSpc>
              <a:spcBef>
                <a:spcPts val="0"/>
              </a:spcBef>
              <a:spcAft>
                <a:spcPts val="169"/>
              </a:spcAft>
              <a:buNone/>
              <a:defRPr/>
            </a:pPr>
            <a:endParaRPr lang="vi-VN" sz="1200" dirty="0">
              <a:solidFill>
                <a:schemeClr val="bg2"/>
              </a:solidFill>
              <a:latin typeface="Helvetica" panose="020B0604020202020204" pitchFamily="34" charset="0"/>
              <a:ea typeface="Segoe UI" pitchFamily="34" charset="0"/>
              <a:cs typeface="Helvetica" panose="020B0604020202020204" pitchFamily="34" charset="0"/>
            </a:endParaRPr>
          </a:p>
          <a:p>
            <a:pPr>
              <a:lnSpc>
                <a:spcPct val="150000"/>
              </a:lnSpc>
              <a:spcBef>
                <a:spcPts val="0"/>
              </a:spcBef>
              <a:spcAft>
                <a:spcPts val="169"/>
              </a:spcAft>
              <a:buFont typeface="Arial" panose="020B0604020202020204" pitchFamily="34" charset="0"/>
              <a:buChar char="•"/>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Social media empowers and even creates influencers then bonds them seamlessly with the community.</a:t>
            </a:r>
            <a:endParaRPr lang="vi-VN" sz="1200" dirty="0">
              <a:solidFill>
                <a:schemeClr val="bg2"/>
              </a:solidFill>
              <a:latin typeface="Helvetica" panose="020B0604020202020204" pitchFamily="34" charset="0"/>
              <a:ea typeface="Segoe UI" pitchFamily="34" charset="0"/>
              <a:cs typeface="Helvetica" panose="020B0604020202020204" pitchFamily="34" charset="0"/>
            </a:endParaRPr>
          </a:p>
          <a:p>
            <a:pPr marL="0" indent="0">
              <a:lnSpc>
                <a:spcPct val="150000"/>
              </a:lnSpc>
              <a:spcBef>
                <a:spcPts val="0"/>
              </a:spcBef>
              <a:spcAft>
                <a:spcPts val="169"/>
              </a:spcAft>
              <a:buNone/>
              <a:defRPr/>
            </a:pPr>
            <a:endParaRPr lang="en-US" sz="1200" dirty="0">
              <a:solidFill>
                <a:schemeClr val="bg2"/>
              </a:solidFill>
              <a:latin typeface="Helvetica" panose="020B0604020202020204" pitchFamily="34" charset="0"/>
              <a:ea typeface="Segoe UI" pitchFamily="34" charset="0"/>
              <a:cs typeface="Helvetica" panose="020B0604020202020204" pitchFamily="34" charset="0"/>
            </a:endParaRPr>
          </a:p>
          <a:p>
            <a:pPr>
              <a:lnSpc>
                <a:spcPct val="150000"/>
              </a:lnSpc>
              <a:spcBef>
                <a:spcPts val="0"/>
              </a:spcBef>
              <a:spcAft>
                <a:spcPts val="169"/>
              </a:spcAft>
              <a:buFont typeface="Arial" panose="020B0604020202020204" pitchFamily="34" charset="0"/>
              <a:buChar char="•"/>
              <a:defRPr/>
            </a:pPr>
            <a:r>
              <a:rPr lang="en-US" sz="1200" dirty="0">
                <a:solidFill>
                  <a:schemeClr val="bg2"/>
                </a:solidFill>
                <a:latin typeface="Helvetica" panose="020B0604020202020204" pitchFamily="34" charset="0"/>
                <a:ea typeface="Segoe UI" pitchFamily="34" charset="0"/>
                <a:cs typeface="Helvetica" panose="020B0604020202020204" pitchFamily="34" charset="0"/>
              </a:rPr>
              <a:t>Wiping out differences in timing and distance, social platforms helps spreading crisis faster than ever before.</a:t>
            </a:r>
          </a:p>
        </p:txBody>
      </p:sp>
      <p:grpSp>
        <p:nvGrpSpPr>
          <p:cNvPr id="6" name="Group 5"/>
          <p:cNvGrpSpPr/>
          <p:nvPr/>
        </p:nvGrpSpPr>
        <p:grpSpPr>
          <a:xfrm>
            <a:off x="4288922" y="697018"/>
            <a:ext cx="4855078" cy="3930418"/>
            <a:chOff x="6106013" y="1018984"/>
            <a:chExt cx="6025243" cy="5204308"/>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013" y="1018984"/>
              <a:ext cx="4533900" cy="17811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791" y="2885884"/>
              <a:ext cx="5410200" cy="13144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5816" y="1257109"/>
              <a:ext cx="1057275" cy="1543050"/>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l="17190" r="17190" b="6859"/>
            <a:stretch/>
          </p:blipFill>
          <p:spPr>
            <a:xfrm>
              <a:off x="6656317" y="4744341"/>
              <a:ext cx="600311" cy="1259694"/>
            </a:xfrm>
            <a:prstGeom prst="rect">
              <a:avLst/>
            </a:prstGeom>
          </p:spPr>
        </p:pic>
        <p:grpSp>
          <p:nvGrpSpPr>
            <p:cNvPr id="11" name="Group 10"/>
            <p:cNvGrpSpPr/>
            <p:nvPr/>
          </p:nvGrpSpPr>
          <p:grpSpPr>
            <a:xfrm>
              <a:off x="6239363" y="4412096"/>
              <a:ext cx="2898881" cy="555764"/>
              <a:chOff x="6287134" y="1863442"/>
              <a:chExt cx="2898881" cy="555764"/>
            </a:xfrm>
          </p:grpSpPr>
          <p:sp>
            <p:nvSpPr>
              <p:cNvPr id="26" name="TextBox 25"/>
              <p:cNvSpPr txBox="1"/>
              <p:nvPr/>
            </p:nvSpPr>
            <p:spPr>
              <a:xfrm>
                <a:off x="6698921" y="1863442"/>
                <a:ext cx="2487094" cy="351495"/>
              </a:xfrm>
              <a:prstGeom prst="rect">
                <a:avLst/>
              </a:prstGeom>
              <a:solidFill>
                <a:schemeClr val="tx1"/>
              </a:solidFill>
              <a:ln>
                <a:noFill/>
              </a:ln>
              <a:effectLst>
                <a:outerShdw blurRad="50800" dist="38100" dir="2700000" algn="tl" rotWithShape="0">
                  <a:prstClr val="black">
                    <a:alpha val="40000"/>
                  </a:prstClr>
                </a:outerShdw>
              </a:effectLst>
            </p:spPr>
            <p:txBody>
              <a:bodyPr wrap="none" rtlCol="0">
                <a:spAutoFit/>
              </a:bodyPr>
              <a:lstStyle/>
              <a:p>
                <a:pPr fontAlgn="base">
                  <a:spcBef>
                    <a:spcPct val="0"/>
                  </a:spcBef>
                  <a:spcAft>
                    <a:spcPct val="0"/>
                  </a:spcAft>
                </a:pPr>
                <a:r>
                  <a:rPr lang="en-US" sz="1125" b="1" dirty="0">
                    <a:solidFill>
                      <a:prstClr val="white"/>
                    </a:solidFill>
                    <a:latin typeface="+mj-lt"/>
                    <a:ea typeface="Segoe UI" panose="020B0502040204020203" pitchFamily="34" charset="0"/>
                    <a:cs typeface="Segoe UI" panose="020B0502040204020203" pitchFamily="34" charset="0"/>
                  </a:rPr>
                  <a:t>WHERE THEY ENGAGED?</a:t>
                </a:r>
              </a:p>
            </p:txBody>
          </p:sp>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21875" t="7812" r="18750" b="6250"/>
              <a:stretch/>
            </p:blipFill>
            <p:spPr>
              <a:xfrm>
                <a:off x="6287134" y="1904358"/>
                <a:ext cx="355714" cy="514848"/>
              </a:xfrm>
              <a:prstGeom prst="rect">
                <a:avLst/>
              </a:prstGeom>
            </p:spPr>
          </p:pic>
        </p:grpSp>
        <p:sp>
          <p:nvSpPr>
            <p:cNvPr id="12" name="TextBox 11"/>
            <p:cNvSpPr txBox="1"/>
            <p:nvPr/>
          </p:nvSpPr>
          <p:spPr>
            <a:xfrm>
              <a:off x="7332065" y="4814118"/>
              <a:ext cx="907545" cy="366777"/>
            </a:xfrm>
            <a:prstGeom prst="rect">
              <a:avLst/>
            </a:prstGeom>
            <a:noFill/>
          </p:spPr>
          <p:txBody>
            <a:bodyPr wrap="none" rtlCol="0" anchor="ctr">
              <a:spAutoFit/>
            </a:bodyPr>
            <a:lstStyle/>
            <a:p>
              <a:pPr algn="ctr" fontAlgn="base">
                <a:spcBef>
                  <a:spcPct val="0"/>
                </a:spcBef>
                <a:spcAft>
                  <a:spcPct val="0"/>
                </a:spcAft>
              </a:pPr>
              <a:r>
                <a:rPr lang="en-US" sz="1200" b="1" dirty="0">
                  <a:solidFill>
                    <a:prstClr val="black"/>
                  </a:solidFill>
                  <a:latin typeface="+mj-lt"/>
                  <a:ea typeface="Segoe UI" panose="020B0502040204020203" pitchFamily="34" charset="0"/>
                  <a:cs typeface="Segoe UI" panose="020B0502040204020203" pitchFamily="34" charset="0"/>
                </a:rPr>
                <a:t>NORTH</a:t>
              </a:r>
            </a:p>
          </p:txBody>
        </p:sp>
        <p:sp>
          <p:nvSpPr>
            <p:cNvPr id="13" name="TextBox 12"/>
            <p:cNvSpPr txBox="1"/>
            <p:nvPr/>
          </p:nvSpPr>
          <p:spPr>
            <a:xfrm>
              <a:off x="7282148" y="5070212"/>
              <a:ext cx="1140299" cy="366777"/>
            </a:xfrm>
            <a:prstGeom prst="rect">
              <a:avLst/>
            </a:prstGeom>
            <a:noFill/>
          </p:spPr>
          <p:txBody>
            <a:bodyPr wrap="none" rtlCol="0" anchor="ctr">
              <a:spAutoFit/>
            </a:bodyPr>
            <a:lstStyle/>
            <a:p>
              <a:pPr algn="ctr" fontAlgn="base">
                <a:spcBef>
                  <a:spcPct val="0"/>
                </a:spcBef>
                <a:spcAft>
                  <a:spcPct val="0"/>
                </a:spcAft>
              </a:pPr>
              <a:r>
                <a:rPr lang="en-US" sz="1200" b="1" dirty="0">
                  <a:solidFill>
                    <a:prstClr val="black"/>
                  </a:solidFill>
                  <a:latin typeface="+mj-lt"/>
                  <a:ea typeface="Segoe UI" panose="020B0502040204020203" pitchFamily="34" charset="0"/>
                  <a:cs typeface="Segoe UI" panose="020B0502040204020203" pitchFamily="34" charset="0"/>
                </a:rPr>
                <a:t>CENTRAL</a:t>
              </a:r>
            </a:p>
          </p:txBody>
        </p:sp>
        <p:sp>
          <p:nvSpPr>
            <p:cNvPr id="14" name="TextBox 13"/>
            <p:cNvSpPr txBox="1"/>
            <p:nvPr/>
          </p:nvSpPr>
          <p:spPr>
            <a:xfrm>
              <a:off x="7305834" y="5335540"/>
              <a:ext cx="1235789" cy="366777"/>
            </a:xfrm>
            <a:prstGeom prst="rect">
              <a:avLst/>
            </a:prstGeom>
            <a:noFill/>
          </p:spPr>
          <p:txBody>
            <a:bodyPr wrap="none" rtlCol="0" anchor="ctr">
              <a:spAutoFit/>
            </a:bodyPr>
            <a:lstStyle/>
            <a:p>
              <a:pPr algn="ctr" fontAlgn="base">
                <a:spcBef>
                  <a:spcPct val="0"/>
                </a:spcBef>
                <a:spcAft>
                  <a:spcPct val="0"/>
                </a:spcAft>
              </a:pPr>
              <a:r>
                <a:rPr lang="en-US" sz="1200" b="1" dirty="0">
                  <a:solidFill>
                    <a:prstClr val="black"/>
                  </a:solidFill>
                  <a:latin typeface="+mj-lt"/>
                  <a:ea typeface="Segoe UI" panose="020B0502040204020203" pitchFamily="34" charset="0"/>
                  <a:cs typeface="Segoe UI" panose="020B0502040204020203" pitchFamily="34" charset="0"/>
                </a:rPr>
                <a:t>HIGHLAND</a:t>
              </a:r>
            </a:p>
          </p:txBody>
        </p:sp>
        <p:sp>
          <p:nvSpPr>
            <p:cNvPr id="15" name="TextBox 14"/>
            <p:cNvSpPr txBox="1"/>
            <p:nvPr/>
          </p:nvSpPr>
          <p:spPr>
            <a:xfrm>
              <a:off x="7325753" y="5591321"/>
              <a:ext cx="897598" cy="366777"/>
            </a:xfrm>
            <a:prstGeom prst="rect">
              <a:avLst/>
            </a:prstGeom>
            <a:noFill/>
          </p:spPr>
          <p:txBody>
            <a:bodyPr wrap="none" rtlCol="0" anchor="ctr">
              <a:spAutoFit/>
            </a:bodyPr>
            <a:lstStyle/>
            <a:p>
              <a:pPr algn="ctr" fontAlgn="base">
                <a:spcBef>
                  <a:spcPct val="0"/>
                </a:spcBef>
                <a:spcAft>
                  <a:spcPct val="0"/>
                </a:spcAft>
              </a:pPr>
              <a:r>
                <a:rPr lang="en-US" sz="1200" b="1" dirty="0">
                  <a:solidFill>
                    <a:prstClr val="black"/>
                  </a:solidFill>
                  <a:latin typeface="+mj-lt"/>
                  <a:ea typeface="Segoe UI" panose="020B0502040204020203" pitchFamily="34" charset="0"/>
                  <a:cs typeface="Segoe UI" panose="020B0502040204020203" pitchFamily="34" charset="0"/>
                </a:rPr>
                <a:t>SOUTH</a:t>
              </a:r>
            </a:p>
          </p:txBody>
        </p:sp>
        <p:sp>
          <p:nvSpPr>
            <p:cNvPr id="16" name="TextBox 15"/>
            <p:cNvSpPr txBox="1"/>
            <p:nvPr/>
          </p:nvSpPr>
          <p:spPr>
            <a:xfrm>
              <a:off x="8411791" y="4805154"/>
              <a:ext cx="644950" cy="389786"/>
            </a:xfrm>
            <a:prstGeom prst="rect">
              <a:avLst/>
            </a:prstGeom>
            <a:noFill/>
          </p:spPr>
          <p:txBody>
            <a:bodyPr wrap="none" rtlCol="0" anchor="ctr">
              <a:spAutoFit/>
            </a:bodyPr>
            <a:lstStyle/>
            <a:p>
              <a:pPr algn="ctr" fontAlgn="base">
                <a:spcBef>
                  <a:spcPct val="0"/>
                </a:spcBef>
                <a:spcAft>
                  <a:spcPct val="0"/>
                </a:spcAft>
              </a:pPr>
              <a:r>
                <a:rPr lang="en-US" sz="1313" b="1" dirty="0">
                  <a:solidFill>
                    <a:srgbClr val="0070C0"/>
                  </a:solidFill>
                  <a:latin typeface="+mj-lt"/>
                  <a:ea typeface="Segoe UI" panose="020B0502040204020203" pitchFamily="34" charset="0"/>
                  <a:cs typeface="Segoe UI" panose="020B0502040204020203" pitchFamily="34" charset="0"/>
                </a:rPr>
                <a:t>43%</a:t>
              </a:r>
            </a:p>
          </p:txBody>
        </p:sp>
        <p:sp>
          <p:nvSpPr>
            <p:cNvPr id="17" name="TextBox 16"/>
            <p:cNvSpPr txBox="1"/>
            <p:nvPr/>
          </p:nvSpPr>
          <p:spPr>
            <a:xfrm>
              <a:off x="8411791" y="5053284"/>
              <a:ext cx="644950" cy="389786"/>
            </a:xfrm>
            <a:prstGeom prst="rect">
              <a:avLst/>
            </a:prstGeom>
            <a:noFill/>
          </p:spPr>
          <p:txBody>
            <a:bodyPr wrap="none" rtlCol="0" anchor="ctr">
              <a:spAutoFit/>
            </a:bodyPr>
            <a:lstStyle/>
            <a:p>
              <a:pPr algn="ctr" fontAlgn="base">
                <a:spcBef>
                  <a:spcPct val="0"/>
                </a:spcBef>
                <a:spcAft>
                  <a:spcPct val="0"/>
                </a:spcAft>
              </a:pPr>
              <a:r>
                <a:rPr lang="en-US" sz="1313" b="1" dirty="0">
                  <a:solidFill>
                    <a:srgbClr val="0070C0"/>
                  </a:solidFill>
                  <a:latin typeface="+mj-lt"/>
                  <a:ea typeface="Segoe UI" panose="020B0502040204020203" pitchFamily="34" charset="0"/>
                  <a:cs typeface="Segoe UI" panose="020B0502040204020203" pitchFamily="34" charset="0"/>
                </a:rPr>
                <a:t>22%</a:t>
              </a:r>
            </a:p>
          </p:txBody>
        </p:sp>
        <p:sp>
          <p:nvSpPr>
            <p:cNvPr id="18" name="TextBox 17"/>
            <p:cNvSpPr txBox="1"/>
            <p:nvPr/>
          </p:nvSpPr>
          <p:spPr>
            <a:xfrm>
              <a:off x="8425400" y="5310649"/>
              <a:ext cx="529568" cy="389786"/>
            </a:xfrm>
            <a:prstGeom prst="rect">
              <a:avLst/>
            </a:prstGeom>
            <a:noFill/>
          </p:spPr>
          <p:txBody>
            <a:bodyPr wrap="none" rtlCol="0" anchor="ctr">
              <a:spAutoFit/>
            </a:bodyPr>
            <a:lstStyle/>
            <a:p>
              <a:pPr algn="ctr" fontAlgn="base">
                <a:spcBef>
                  <a:spcPct val="0"/>
                </a:spcBef>
                <a:spcAft>
                  <a:spcPct val="0"/>
                </a:spcAft>
              </a:pPr>
              <a:r>
                <a:rPr lang="en-US" sz="1313" b="1" dirty="0">
                  <a:solidFill>
                    <a:srgbClr val="0070C0"/>
                  </a:solidFill>
                  <a:latin typeface="+mj-lt"/>
                  <a:ea typeface="Segoe UI" panose="020B0502040204020203" pitchFamily="34" charset="0"/>
                  <a:cs typeface="Segoe UI" panose="020B0502040204020203" pitchFamily="34" charset="0"/>
                </a:rPr>
                <a:t>5%</a:t>
              </a:r>
            </a:p>
          </p:txBody>
        </p:sp>
        <p:sp>
          <p:nvSpPr>
            <p:cNvPr id="19" name="TextBox 18"/>
            <p:cNvSpPr txBox="1"/>
            <p:nvPr/>
          </p:nvSpPr>
          <p:spPr>
            <a:xfrm>
              <a:off x="8411791" y="5558467"/>
              <a:ext cx="644950" cy="389786"/>
            </a:xfrm>
            <a:prstGeom prst="rect">
              <a:avLst/>
            </a:prstGeom>
            <a:noFill/>
          </p:spPr>
          <p:txBody>
            <a:bodyPr wrap="none" rtlCol="0" anchor="ctr">
              <a:spAutoFit/>
            </a:bodyPr>
            <a:lstStyle/>
            <a:p>
              <a:pPr algn="ctr" fontAlgn="base">
                <a:spcBef>
                  <a:spcPct val="0"/>
                </a:spcBef>
                <a:spcAft>
                  <a:spcPct val="0"/>
                </a:spcAft>
              </a:pPr>
              <a:r>
                <a:rPr lang="en-US" sz="1313" b="1" dirty="0">
                  <a:solidFill>
                    <a:srgbClr val="0070C0"/>
                  </a:solidFill>
                  <a:latin typeface="+mj-lt"/>
                  <a:ea typeface="Segoe UI" panose="020B0502040204020203" pitchFamily="34" charset="0"/>
                  <a:cs typeface="Segoe UI" panose="020B0502040204020203" pitchFamily="34" charset="0"/>
                </a:rPr>
                <a:t>29%</a:t>
              </a:r>
            </a:p>
          </p:txBody>
        </p:sp>
        <p:sp>
          <p:nvSpPr>
            <p:cNvPr id="20" name="TextBox 19"/>
            <p:cNvSpPr txBox="1"/>
            <p:nvPr/>
          </p:nvSpPr>
          <p:spPr>
            <a:xfrm>
              <a:off x="9699714" y="4862990"/>
              <a:ext cx="1550641" cy="351494"/>
            </a:xfrm>
            <a:prstGeom prst="rect">
              <a:avLst/>
            </a:prstGeom>
            <a:noFill/>
            <a:ln>
              <a:noFill/>
              <a:prstDash val="sysDash"/>
            </a:ln>
          </p:spPr>
          <p:txBody>
            <a:bodyPr wrap="square" rtlCol="0" anchor="ctr">
              <a:spAutoFit/>
            </a:bodyPr>
            <a:lstStyle/>
            <a:p>
              <a:pP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HANOI</a:t>
              </a:r>
              <a:r>
                <a:rPr lang="vi-VN" sz="1125" b="1" dirty="0">
                  <a:solidFill>
                    <a:prstClr val="black"/>
                  </a:solidFill>
                  <a:latin typeface="+mj-lt"/>
                  <a:ea typeface="Segoe UI" panose="020B0502040204020203" pitchFamily="34" charset="0"/>
                  <a:cs typeface="Segoe UI" panose="020B0502040204020203" pitchFamily="34" charset="0"/>
                </a:rPr>
                <a:t> </a:t>
              </a:r>
              <a:r>
                <a:rPr lang="en-US" sz="1125" b="1" dirty="0">
                  <a:solidFill>
                    <a:prstClr val="black"/>
                  </a:solidFill>
                  <a:latin typeface="+mj-lt"/>
                  <a:ea typeface="Segoe UI" panose="020B0502040204020203" pitchFamily="34" charset="0"/>
                  <a:cs typeface="Segoe UI" panose="020B0502040204020203" pitchFamily="34" charset="0"/>
                </a:rPr>
                <a:t>17.8%</a:t>
              </a:r>
            </a:p>
          </p:txBody>
        </p:sp>
        <p:sp>
          <p:nvSpPr>
            <p:cNvPr id="21" name="Rectangle 20"/>
            <p:cNvSpPr/>
            <p:nvPr/>
          </p:nvSpPr>
          <p:spPr>
            <a:xfrm flipV="1">
              <a:off x="9495093" y="4238892"/>
              <a:ext cx="293169" cy="1929798"/>
            </a:xfrm>
            <a:prstGeom prst="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TOP FIVE CITIES</a:t>
              </a:r>
            </a:p>
          </p:txBody>
        </p:sp>
        <p:sp>
          <p:nvSpPr>
            <p:cNvPr id="22" name="TextBox 21"/>
            <p:cNvSpPr txBox="1"/>
            <p:nvPr/>
          </p:nvSpPr>
          <p:spPr>
            <a:xfrm>
              <a:off x="9800882" y="4396813"/>
              <a:ext cx="2330374" cy="580731"/>
            </a:xfrm>
            <a:prstGeom prst="rect">
              <a:avLst/>
            </a:prstGeom>
            <a:noFill/>
            <a:ln>
              <a:noFill/>
              <a:prstDash val="sysDash"/>
            </a:ln>
          </p:spPr>
          <p:txBody>
            <a:bodyPr wrap="square" rtlCol="0" anchor="ctr">
              <a:spAutoFit/>
            </a:bodyPr>
            <a:lstStyle/>
            <a:p>
              <a:pP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HO CHI MINH CITY</a:t>
              </a:r>
              <a:r>
                <a:rPr lang="vi-VN" sz="1125" b="1" dirty="0">
                  <a:solidFill>
                    <a:prstClr val="black"/>
                  </a:solidFill>
                  <a:latin typeface="+mj-lt"/>
                  <a:ea typeface="Segoe UI" panose="020B0502040204020203" pitchFamily="34" charset="0"/>
                  <a:cs typeface="Segoe UI" panose="020B0502040204020203" pitchFamily="34" charset="0"/>
                </a:rPr>
                <a:t> </a:t>
              </a:r>
              <a:r>
                <a:rPr lang="en-US" sz="1125" b="1" dirty="0">
                  <a:solidFill>
                    <a:prstClr val="black"/>
                  </a:solidFill>
                  <a:latin typeface="+mj-lt"/>
                  <a:ea typeface="Segoe UI" panose="020B0502040204020203" pitchFamily="34" charset="0"/>
                  <a:cs typeface="Segoe UI" panose="020B0502040204020203" pitchFamily="34" charset="0"/>
                </a:rPr>
                <a:t>18.5%</a:t>
              </a:r>
            </a:p>
          </p:txBody>
        </p:sp>
        <p:sp>
          <p:nvSpPr>
            <p:cNvPr id="23" name="TextBox 22"/>
            <p:cNvSpPr txBox="1"/>
            <p:nvPr/>
          </p:nvSpPr>
          <p:spPr>
            <a:xfrm>
              <a:off x="9795032" y="5105944"/>
              <a:ext cx="1455322" cy="580731"/>
            </a:xfrm>
            <a:prstGeom prst="rect">
              <a:avLst/>
            </a:prstGeom>
            <a:noFill/>
            <a:ln>
              <a:noFill/>
              <a:prstDash val="sysDash"/>
            </a:ln>
          </p:spPr>
          <p:txBody>
            <a:bodyPr wrap="square" rtlCol="0" anchor="ctr">
              <a:spAutoFit/>
            </a:bodyPr>
            <a:lstStyle/>
            <a:p>
              <a:pP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DA NANG</a:t>
              </a:r>
              <a:r>
                <a:rPr lang="vi-VN" sz="1125" b="1" dirty="0">
                  <a:solidFill>
                    <a:prstClr val="black"/>
                  </a:solidFill>
                  <a:latin typeface="+mj-lt"/>
                  <a:ea typeface="Segoe UI" panose="020B0502040204020203" pitchFamily="34" charset="0"/>
                  <a:cs typeface="Segoe UI" panose="020B0502040204020203" pitchFamily="34" charset="0"/>
                </a:rPr>
                <a:t> </a:t>
              </a:r>
              <a:r>
                <a:rPr lang="en-US" sz="1125" b="1" dirty="0">
                  <a:solidFill>
                    <a:prstClr val="black"/>
                  </a:solidFill>
                  <a:latin typeface="+mj-lt"/>
                  <a:ea typeface="Segoe UI" panose="020B0502040204020203" pitchFamily="34" charset="0"/>
                  <a:cs typeface="Segoe UI" panose="020B0502040204020203" pitchFamily="34" charset="0"/>
                </a:rPr>
                <a:t>6.4%</a:t>
              </a:r>
            </a:p>
          </p:txBody>
        </p:sp>
        <p:sp>
          <p:nvSpPr>
            <p:cNvPr id="24" name="TextBox 23"/>
            <p:cNvSpPr txBox="1"/>
            <p:nvPr/>
          </p:nvSpPr>
          <p:spPr>
            <a:xfrm>
              <a:off x="9749240" y="5542878"/>
              <a:ext cx="1546908" cy="351494"/>
            </a:xfrm>
            <a:prstGeom prst="rect">
              <a:avLst/>
            </a:prstGeom>
            <a:noFill/>
            <a:ln>
              <a:noFill/>
              <a:prstDash val="sysDash"/>
            </a:ln>
          </p:spPr>
          <p:txBody>
            <a:bodyPr wrap="square" rtlCol="0" anchor="ctr">
              <a:spAutoFit/>
            </a:bodyPr>
            <a:lstStyle/>
            <a:p>
              <a:pP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NGHE AN</a:t>
              </a:r>
              <a:r>
                <a:rPr lang="vi-VN" sz="1125" b="1" dirty="0">
                  <a:solidFill>
                    <a:prstClr val="black"/>
                  </a:solidFill>
                  <a:latin typeface="+mj-lt"/>
                  <a:ea typeface="Segoe UI" panose="020B0502040204020203" pitchFamily="34" charset="0"/>
                  <a:cs typeface="Segoe UI" panose="020B0502040204020203" pitchFamily="34" charset="0"/>
                </a:rPr>
                <a:t> </a:t>
              </a:r>
              <a:r>
                <a:rPr lang="en-US" sz="1125" b="1" dirty="0">
                  <a:solidFill>
                    <a:prstClr val="black"/>
                  </a:solidFill>
                  <a:latin typeface="+mj-lt"/>
                  <a:ea typeface="Segoe UI" panose="020B0502040204020203" pitchFamily="34" charset="0"/>
                  <a:cs typeface="Segoe UI" panose="020B0502040204020203" pitchFamily="34" charset="0"/>
                </a:rPr>
                <a:t>5.6%</a:t>
              </a:r>
            </a:p>
          </p:txBody>
        </p:sp>
        <p:sp>
          <p:nvSpPr>
            <p:cNvPr id="25" name="TextBox 24"/>
            <p:cNvSpPr txBox="1"/>
            <p:nvPr/>
          </p:nvSpPr>
          <p:spPr>
            <a:xfrm>
              <a:off x="9669314" y="5871798"/>
              <a:ext cx="2030775" cy="351494"/>
            </a:xfrm>
            <a:prstGeom prst="rect">
              <a:avLst/>
            </a:prstGeom>
            <a:noFill/>
            <a:ln>
              <a:noFill/>
              <a:prstDash val="sysDash"/>
            </a:ln>
          </p:spPr>
          <p:txBody>
            <a:bodyPr wrap="square" rtlCol="0" anchor="ctr">
              <a:spAutoFit/>
            </a:bodyPr>
            <a:lstStyle/>
            <a:p>
              <a:pPr fontAlgn="base">
                <a:spcBef>
                  <a:spcPct val="0"/>
                </a:spcBef>
                <a:spcAft>
                  <a:spcPct val="0"/>
                </a:spcAft>
              </a:pPr>
              <a:r>
                <a:rPr lang="en-US" sz="1125" b="1" dirty="0">
                  <a:solidFill>
                    <a:prstClr val="black"/>
                  </a:solidFill>
                  <a:latin typeface="+mj-lt"/>
                  <a:ea typeface="Segoe UI" panose="020B0502040204020203" pitchFamily="34" charset="0"/>
                  <a:cs typeface="Segoe UI" panose="020B0502040204020203" pitchFamily="34" charset="0"/>
                </a:rPr>
                <a:t>QUANG NINH</a:t>
              </a:r>
              <a:r>
                <a:rPr lang="vi-VN" sz="1125" b="1" dirty="0">
                  <a:solidFill>
                    <a:prstClr val="black"/>
                  </a:solidFill>
                  <a:latin typeface="+mj-lt"/>
                  <a:ea typeface="Segoe UI" panose="020B0502040204020203" pitchFamily="34" charset="0"/>
                  <a:cs typeface="Segoe UI" panose="020B0502040204020203" pitchFamily="34" charset="0"/>
                </a:rPr>
                <a:t> </a:t>
              </a:r>
              <a:r>
                <a:rPr lang="en-US" sz="1125" b="1" dirty="0">
                  <a:solidFill>
                    <a:prstClr val="black"/>
                  </a:solidFill>
                  <a:latin typeface="+mj-lt"/>
                  <a:ea typeface="Segoe UI" panose="020B0502040204020203" pitchFamily="34" charset="0"/>
                  <a:cs typeface="Segoe UI" panose="020B0502040204020203" pitchFamily="34" charset="0"/>
                </a:rPr>
                <a:t>3.5%</a:t>
              </a:r>
            </a:p>
          </p:txBody>
        </p:sp>
      </p:grpSp>
      <p:sp>
        <p:nvSpPr>
          <p:cNvPr id="28" name="Line 14"/>
          <p:cNvSpPr>
            <a:spLocks noChangeShapeType="1"/>
          </p:cNvSpPr>
          <p:nvPr/>
        </p:nvSpPr>
        <p:spPr bwMode="auto">
          <a:xfrm flipV="1">
            <a:off x="1407341" y="453117"/>
            <a:ext cx="6264696" cy="52212"/>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811387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3929991-3F91-D343-BFF2-32848ABE790B}" type="slidenum">
              <a:rPr lang="en-US" smtClean="0">
                <a:solidFill>
                  <a:schemeClr val="bg2"/>
                </a:solidFill>
              </a:rPr>
              <a:pPr/>
              <a:t>9</a:t>
            </a:fld>
            <a:endParaRPr lang="en-US" dirty="0">
              <a:solidFill>
                <a:schemeClr val="bg2"/>
              </a:solidFill>
            </a:endParaRPr>
          </a:p>
        </p:txBody>
      </p:sp>
      <p:sp>
        <p:nvSpPr>
          <p:cNvPr id="4" name="Text Placeholder 2"/>
          <p:cNvSpPr txBox="1">
            <a:spLocks/>
          </p:cNvSpPr>
          <p:nvPr/>
        </p:nvSpPr>
        <p:spPr>
          <a:xfrm>
            <a:off x="1259632" y="-79097"/>
            <a:ext cx="6901483" cy="424371"/>
          </a:xfrm>
          <a:prstGeom prst="rect">
            <a:avLst/>
          </a:prstGeom>
        </p:spPr>
        <p:txBody>
          <a:bodyPr>
            <a:noAutofit/>
          </a:bodyPr>
          <a:lstStyle>
            <a:lvl1pPr algn="ctr" rtl="0" fontAlgn="base">
              <a:spcBef>
                <a:spcPct val="0"/>
              </a:spcBef>
              <a:spcAft>
                <a:spcPct val="0"/>
              </a:spcAft>
              <a:defRPr sz="4400">
                <a:solidFill>
                  <a:schemeClr val="tx1"/>
                </a:solidFill>
                <a:latin typeface="+mj-lt"/>
                <a:ea typeface="+mj-ea"/>
                <a:cs typeface="+mj-cs"/>
                <a:sym typeface="Gill Sans" charset="0"/>
              </a:defRPr>
            </a:lvl1pPr>
            <a:lvl2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r>
              <a:rPr lang="vi-VN" sz="2800" kern="0" smtClean="0">
                <a:solidFill>
                  <a:schemeClr val="bg2"/>
                </a:solidFill>
                <a:latin typeface="Helvetica" panose="020B0604020202020204" pitchFamily="34" charset="0"/>
                <a:cs typeface="Helvetica" panose="020B0604020202020204" pitchFamily="34" charset="0"/>
              </a:rPr>
              <a:t>How Does A Crisis Get Into Being?</a:t>
            </a:r>
            <a:endParaRPr lang="en-US" sz="2800" kern="0" dirty="0">
              <a:solidFill>
                <a:schemeClr val="bg2"/>
              </a:solidFill>
              <a:latin typeface="Helvetica" panose="020B0604020202020204" pitchFamily="34" charset="0"/>
              <a:cs typeface="Helvetica" panose="020B0604020202020204" pitchFamily="34" charset="0"/>
            </a:endParaRPr>
          </a:p>
        </p:txBody>
      </p:sp>
      <p:pic>
        <p:nvPicPr>
          <p:cNvPr id="5" name="Picture 4" descr="crisismanagement-stages.jpg"/>
          <p:cNvPicPr>
            <a:picLocks noChangeAspect="1"/>
          </p:cNvPicPr>
          <p:nvPr/>
        </p:nvPicPr>
        <p:blipFill rotWithShape="1">
          <a:blip r:embed="rId2" cstate="screen">
            <a:extLst>
              <a:ext uri="{28A0092B-C50C-407E-A947-70E740481C1C}">
                <a14:useLocalDpi xmlns:a14="http://schemas.microsoft.com/office/drawing/2010/main"/>
              </a:ext>
            </a:extLst>
          </a:blip>
          <a:srcRect l="4378" t="2676" r="-1988" b="2676"/>
          <a:stretch/>
        </p:blipFill>
        <p:spPr>
          <a:xfrm>
            <a:off x="913371" y="1014586"/>
            <a:ext cx="7005227" cy="3731045"/>
          </a:xfrm>
          <a:prstGeom prst="rect">
            <a:avLst/>
          </a:prstGeom>
        </p:spPr>
      </p:pic>
      <p:sp>
        <p:nvSpPr>
          <p:cNvPr id="6" name="TextBox 5"/>
          <p:cNvSpPr txBox="1"/>
          <p:nvPr/>
        </p:nvSpPr>
        <p:spPr>
          <a:xfrm>
            <a:off x="1321326" y="2218120"/>
            <a:ext cx="1174667" cy="862158"/>
          </a:xfrm>
          <a:prstGeom prst="rect">
            <a:avLst/>
          </a:prstGeom>
          <a:solidFill>
            <a:schemeClr val="bg1"/>
          </a:solidFill>
        </p:spPr>
        <p:txBody>
          <a:bodyPr wrap="square" lIns="30860" tIns="15430" rIns="30860" bIns="15430" rtlCol="0">
            <a:spAutoFit/>
          </a:bodyPr>
          <a:lstStyle/>
          <a:p>
            <a:pPr algn="l"/>
            <a:r>
              <a:rPr lang="en-US" sz="900" dirty="0">
                <a:solidFill>
                  <a:schemeClr val="bg2"/>
                </a:solidFill>
                <a:latin typeface="Helvetica" panose="020B0604020202020204" pitchFamily="34" charset="0"/>
                <a:cs typeface="Helvetica" panose="020B0604020202020204" pitchFamily="34" charset="0"/>
              </a:rPr>
              <a:t>New post on</a:t>
            </a:r>
            <a:r>
              <a:rPr lang="vi-VN" sz="900" dirty="0">
                <a:solidFill>
                  <a:schemeClr val="bg2"/>
                </a:solidFill>
                <a:latin typeface="Helvetica" panose="020B0604020202020204" pitchFamily="34" charset="0"/>
                <a:cs typeface="Helvetica" panose="020B0604020202020204" pitchFamily="34" charset="0"/>
              </a:rPr>
              <a:t>:</a:t>
            </a:r>
          </a:p>
          <a:p>
            <a:pPr marL="77153" indent="-77153" algn="l">
              <a:buFont typeface="+mj-lt"/>
              <a:buAutoNum type="arabicPeriod"/>
            </a:pPr>
            <a:r>
              <a:rPr lang="vi-VN" sz="900" dirty="0">
                <a:solidFill>
                  <a:schemeClr val="bg2"/>
                </a:solidFill>
                <a:latin typeface="Helvetica" panose="020B0604020202020204" pitchFamily="34" charset="0"/>
                <a:cs typeface="Helvetica" panose="020B0604020202020204" pitchFamily="34" charset="0"/>
              </a:rPr>
              <a:t>Forums</a:t>
            </a:r>
          </a:p>
          <a:p>
            <a:pPr marL="77153" indent="-77153" algn="l">
              <a:buFont typeface="+mj-lt"/>
              <a:buAutoNum type="arabicPeriod"/>
            </a:pPr>
            <a:r>
              <a:rPr lang="vi-VN" sz="900" dirty="0">
                <a:solidFill>
                  <a:schemeClr val="bg2"/>
                </a:solidFill>
                <a:latin typeface="Helvetica" panose="020B0604020202020204" pitchFamily="34" charset="0"/>
                <a:cs typeface="Helvetica" panose="020B0604020202020204" pitchFamily="34" charset="0"/>
              </a:rPr>
              <a:t>Facebook </a:t>
            </a:r>
            <a:r>
              <a:rPr lang="en-US" sz="900" dirty="0">
                <a:solidFill>
                  <a:schemeClr val="bg2"/>
                </a:solidFill>
                <a:latin typeface="Helvetica" panose="020B0604020202020204" pitchFamily="34" charset="0"/>
                <a:cs typeface="Helvetica" panose="020B0604020202020204" pitchFamily="34" charset="0"/>
              </a:rPr>
              <a:t>profile</a:t>
            </a:r>
            <a:endParaRPr lang="vi-VN" sz="900" dirty="0">
              <a:solidFill>
                <a:schemeClr val="bg2"/>
              </a:solidFill>
              <a:latin typeface="Helvetica" panose="020B0604020202020204" pitchFamily="34" charset="0"/>
              <a:cs typeface="Helvetica" panose="020B0604020202020204" pitchFamily="34" charset="0"/>
            </a:endParaRPr>
          </a:p>
          <a:p>
            <a:pPr marL="77153" indent="-77153" algn="l">
              <a:buFont typeface="+mj-lt"/>
              <a:buAutoNum type="arabicPeriod"/>
            </a:pPr>
            <a:r>
              <a:rPr lang="vi-VN" sz="900" dirty="0">
                <a:solidFill>
                  <a:schemeClr val="bg2"/>
                </a:solidFill>
                <a:latin typeface="Helvetica" panose="020B0604020202020204" pitchFamily="34" charset="0"/>
                <a:cs typeface="Helvetica" panose="020B0604020202020204" pitchFamily="34" charset="0"/>
              </a:rPr>
              <a:t>Youtube</a:t>
            </a:r>
          </a:p>
          <a:p>
            <a:pPr marL="77153" indent="-77153" algn="l">
              <a:buFont typeface="+mj-lt"/>
              <a:buAutoNum type="arabicPeriod"/>
            </a:pPr>
            <a:r>
              <a:rPr lang="en-US" sz="900" dirty="0">
                <a:solidFill>
                  <a:schemeClr val="bg2"/>
                </a:solidFill>
                <a:latin typeface="Helvetica" panose="020B0604020202020204" pitchFamily="34" charset="0"/>
                <a:cs typeface="Helvetica" panose="020B0604020202020204" pitchFamily="34" charset="0"/>
              </a:rPr>
              <a:t>Blog page</a:t>
            </a:r>
            <a:endParaRPr lang="vi-VN" sz="900" dirty="0">
              <a:solidFill>
                <a:schemeClr val="bg2"/>
              </a:solidFill>
              <a:latin typeface="Helvetica" panose="020B0604020202020204" pitchFamily="34" charset="0"/>
              <a:cs typeface="Helvetica" panose="020B0604020202020204" pitchFamily="34" charset="0"/>
            </a:endParaRPr>
          </a:p>
          <a:p>
            <a:pPr marL="77153" indent="-77153" algn="l">
              <a:buFont typeface="+mj-lt"/>
              <a:buAutoNum type="arabicPeriod"/>
            </a:pPr>
            <a:r>
              <a:rPr lang="en-US" sz="900" dirty="0">
                <a:solidFill>
                  <a:schemeClr val="bg2"/>
                </a:solidFill>
                <a:latin typeface="Helvetica" panose="020B0604020202020204" pitchFamily="34" charset="0"/>
                <a:cs typeface="Helvetica" panose="020B0604020202020204" pitchFamily="34" charset="0"/>
              </a:rPr>
              <a:t>Online News</a:t>
            </a:r>
          </a:p>
        </p:txBody>
      </p:sp>
      <p:sp>
        <p:nvSpPr>
          <p:cNvPr id="7" name="TextBox 6"/>
          <p:cNvSpPr txBox="1"/>
          <p:nvPr/>
        </p:nvSpPr>
        <p:spPr>
          <a:xfrm>
            <a:off x="2584945" y="2218120"/>
            <a:ext cx="1131135" cy="446660"/>
          </a:xfrm>
          <a:prstGeom prst="rect">
            <a:avLst/>
          </a:prstGeom>
          <a:solidFill>
            <a:schemeClr val="bg1"/>
          </a:solidFill>
        </p:spPr>
        <p:txBody>
          <a:bodyPr wrap="square" lIns="30860" tIns="15430" rIns="30860" bIns="15430" rtlCol="0">
            <a:spAutoFit/>
          </a:bodyPr>
          <a:lstStyle/>
          <a:p>
            <a:pPr algn="l"/>
            <a:r>
              <a:rPr lang="en-US" sz="900" dirty="0">
                <a:solidFill>
                  <a:schemeClr val="bg2"/>
                </a:solidFill>
                <a:latin typeface="Helvetica" panose="020B0604020202020204" pitchFamily="34" charset="0"/>
                <a:cs typeface="Helvetica" panose="020B0604020202020204" pitchFamily="34" charset="0"/>
              </a:rPr>
              <a:t>Post get shared quickly on </a:t>
            </a:r>
            <a:r>
              <a:rPr lang="en-US" sz="900" dirty="0" err="1">
                <a:solidFill>
                  <a:schemeClr val="bg2"/>
                </a:solidFill>
                <a:latin typeface="Helvetica" panose="020B0604020202020204" pitchFamily="34" charset="0"/>
                <a:cs typeface="Helvetica" panose="020B0604020202020204" pitchFamily="34" charset="0"/>
              </a:rPr>
              <a:t>facebook</a:t>
            </a:r>
            <a:r>
              <a:rPr lang="en-US" sz="900" dirty="0">
                <a:solidFill>
                  <a:schemeClr val="bg2"/>
                </a:solidFill>
                <a:latin typeface="Helvetica" panose="020B0604020202020204" pitchFamily="34" charset="0"/>
                <a:cs typeface="Helvetica" panose="020B0604020202020204" pitchFamily="34" charset="0"/>
              </a:rPr>
              <a:t> and forums.</a:t>
            </a:r>
            <a:endParaRPr lang="vi-VN" sz="900" dirty="0">
              <a:solidFill>
                <a:schemeClr val="bg2"/>
              </a:solidFill>
              <a:latin typeface="Helvetica" panose="020B0604020202020204" pitchFamily="34" charset="0"/>
              <a:cs typeface="Helvetica" panose="020B0604020202020204" pitchFamily="34" charset="0"/>
            </a:endParaRPr>
          </a:p>
        </p:txBody>
      </p:sp>
      <p:sp>
        <p:nvSpPr>
          <p:cNvPr id="8" name="TextBox 7"/>
          <p:cNvSpPr txBox="1"/>
          <p:nvPr/>
        </p:nvSpPr>
        <p:spPr>
          <a:xfrm>
            <a:off x="4030272" y="2701136"/>
            <a:ext cx="919999" cy="1277656"/>
          </a:xfrm>
          <a:prstGeom prst="rect">
            <a:avLst/>
          </a:prstGeom>
          <a:solidFill>
            <a:schemeClr val="bg1"/>
          </a:solidFill>
        </p:spPr>
        <p:txBody>
          <a:bodyPr wrap="square" lIns="30860" tIns="15430" rIns="30860" bIns="15430" rtlCol="0">
            <a:spAutoFit/>
          </a:bodyPr>
          <a:lstStyle/>
          <a:p>
            <a:pPr algn="l"/>
            <a:r>
              <a:rPr lang="en-US" sz="900" dirty="0">
                <a:solidFill>
                  <a:schemeClr val="bg2"/>
                </a:solidFill>
                <a:latin typeface="Helvetica" panose="020B0604020202020204" pitchFamily="34" charset="0"/>
                <a:cs typeface="Helvetica" panose="020B0604020202020204" pitchFamily="34" charset="0"/>
              </a:rPr>
              <a:t>Catch attentions from online news publisher then articles started to be written and delivered either online and offline </a:t>
            </a:r>
            <a:r>
              <a:rPr lang="vi-VN" sz="900" dirty="0">
                <a:solidFill>
                  <a:schemeClr val="bg2"/>
                </a:solidFill>
                <a:latin typeface="Helvetica" panose="020B0604020202020204" pitchFamily="34" charset="0"/>
                <a:cs typeface="Helvetica" panose="020B0604020202020204" pitchFamily="34" charset="0"/>
              </a:rPr>
              <a:t>...</a:t>
            </a:r>
          </a:p>
        </p:txBody>
      </p:sp>
      <p:sp>
        <p:nvSpPr>
          <p:cNvPr id="9" name="TextBox 8"/>
          <p:cNvSpPr txBox="1"/>
          <p:nvPr/>
        </p:nvSpPr>
        <p:spPr>
          <a:xfrm>
            <a:off x="5122188" y="2398423"/>
            <a:ext cx="1057987" cy="723659"/>
          </a:xfrm>
          <a:prstGeom prst="rect">
            <a:avLst/>
          </a:prstGeom>
          <a:solidFill>
            <a:schemeClr val="bg1"/>
          </a:solidFill>
        </p:spPr>
        <p:txBody>
          <a:bodyPr wrap="square" lIns="30860" tIns="15430" rIns="30860" bIns="15430" rtlCol="0">
            <a:spAutoFit/>
          </a:bodyPr>
          <a:lstStyle/>
          <a:p>
            <a:pPr algn="l"/>
            <a:r>
              <a:rPr lang="en-US" sz="900" dirty="0">
                <a:solidFill>
                  <a:schemeClr val="bg2"/>
                </a:solidFill>
                <a:latin typeface="Helvetica" panose="020B0604020202020204" pitchFamily="34" charset="0"/>
                <a:cs typeface="Helvetica" panose="020B0604020202020204" pitchFamily="34" charset="0"/>
              </a:rPr>
              <a:t>Traditional media </a:t>
            </a:r>
            <a:r>
              <a:rPr lang="vi-VN" sz="900" dirty="0">
                <a:solidFill>
                  <a:schemeClr val="bg2"/>
                </a:solidFill>
                <a:latin typeface="Helvetica" panose="020B0604020202020204" pitchFamily="34" charset="0"/>
                <a:cs typeface="Helvetica" panose="020B0604020202020204" pitchFamily="34" charset="0"/>
              </a:rPr>
              <a:t>(</a:t>
            </a:r>
            <a:r>
              <a:rPr lang="en-US" sz="900" dirty="0">
                <a:solidFill>
                  <a:schemeClr val="bg2"/>
                </a:solidFill>
                <a:latin typeface="Helvetica" panose="020B0604020202020204" pitchFamily="34" charset="0"/>
                <a:cs typeface="Helvetica" panose="020B0604020202020204" pitchFamily="34" charset="0"/>
              </a:rPr>
              <a:t>Newspaper</a:t>
            </a:r>
            <a:r>
              <a:rPr lang="vi-VN" sz="900" dirty="0">
                <a:solidFill>
                  <a:schemeClr val="bg2"/>
                </a:solidFill>
                <a:latin typeface="Helvetica" panose="020B0604020202020204" pitchFamily="34" charset="0"/>
                <a:cs typeface="Helvetica" panose="020B0604020202020204" pitchFamily="34" charset="0"/>
              </a:rPr>
              <a:t>, </a:t>
            </a:r>
            <a:r>
              <a:rPr lang="en-US" sz="900" dirty="0">
                <a:solidFill>
                  <a:schemeClr val="bg2"/>
                </a:solidFill>
                <a:latin typeface="Helvetica" panose="020B0604020202020204" pitchFamily="34" charset="0"/>
                <a:cs typeface="Helvetica" panose="020B0604020202020204" pitchFamily="34" charset="0"/>
              </a:rPr>
              <a:t>Television</a:t>
            </a:r>
            <a:r>
              <a:rPr lang="vi-VN" sz="900" dirty="0">
                <a:solidFill>
                  <a:schemeClr val="bg2"/>
                </a:solidFill>
                <a:latin typeface="Helvetica" panose="020B0604020202020204" pitchFamily="34" charset="0"/>
                <a:cs typeface="Helvetica" panose="020B0604020202020204" pitchFamily="34" charset="0"/>
              </a:rPr>
              <a:t>,</a:t>
            </a:r>
            <a:r>
              <a:rPr lang="en-US" sz="900" dirty="0">
                <a:solidFill>
                  <a:schemeClr val="bg2"/>
                </a:solidFill>
                <a:latin typeface="Helvetica" panose="020B0604020202020204" pitchFamily="34" charset="0"/>
                <a:cs typeface="Helvetica" panose="020B0604020202020204" pitchFamily="34" charset="0"/>
              </a:rPr>
              <a:t> Radio, </a:t>
            </a:r>
            <a:r>
              <a:rPr lang="vi-VN" sz="900" dirty="0">
                <a:solidFill>
                  <a:schemeClr val="bg2"/>
                </a:solidFill>
                <a:latin typeface="Helvetica" panose="020B0604020202020204" pitchFamily="34" charset="0"/>
                <a:cs typeface="Helvetica" panose="020B0604020202020204" pitchFamily="34" charset="0"/>
              </a:rPr>
              <a:t>..)</a:t>
            </a:r>
            <a:r>
              <a:rPr lang="en-US" sz="900" dirty="0">
                <a:solidFill>
                  <a:schemeClr val="bg2"/>
                </a:solidFill>
                <a:latin typeface="Helvetica" panose="020B0604020202020204" pitchFamily="34" charset="0"/>
                <a:cs typeface="Helvetica" panose="020B0604020202020204" pitchFamily="34" charset="0"/>
              </a:rPr>
              <a:t> start to participate.</a:t>
            </a:r>
            <a:endParaRPr lang="vi-VN" sz="900" dirty="0">
              <a:solidFill>
                <a:schemeClr val="bg2"/>
              </a:solidFill>
              <a:latin typeface="Helvetica" panose="020B0604020202020204" pitchFamily="34" charset="0"/>
              <a:cs typeface="Helvetica" panose="020B0604020202020204" pitchFamily="34" charset="0"/>
            </a:endParaRPr>
          </a:p>
        </p:txBody>
      </p:sp>
      <p:sp>
        <p:nvSpPr>
          <p:cNvPr id="10" name="TextBox 9"/>
          <p:cNvSpPr txBox="1"/>
          <p:nvPr/>
        </p:nvSpPr>
        <p:spPr>
          <a:xfrm>
            <a:off x="6403458" y="2117227"/>
            <a:ext cx="1626782" cy="585159"/>
          </a:xfrm>
          <a:prstGeom prst="rect">
            <a:avLst/>
          </a:prstGeom>
          <a:solidFill>
            <a:schemeClr val="bg1"/>
          </a:solidFill>
        </p:spPr>
        <p:txBody>
          <a:bodyPr wrap="square" lIns="30860" tIns="15430" rIns="30860" bIns="15430" rtlCol="0">
            <a:spAutoFit/>
          </a:bodyPr>
          <a:lstStyle/>
          <a:p>
            <a:pPr algn="l"/>
            <a:r>
              <a:rPr lang="en-US" sz="900" dirty="0">
                <a:solidFill>
                  <a:schemeClr val="bg2"/>
                </a:solidFill>
                <a:latin typeface="Helvetica" panose="020B0604020202020204" pitchFamily="34" charset="0"/>
                <a:cs typeface="Helvetica" panose="020B0604020202020204" pitchFamily="34" charset="0"/>
              </a:rPr>
              <a:t>The public attention </a:t>
            </a:r>
          </a:p>
          <a:p>
            <a:pPr algn="l"/>
            <a:r>
              <a:rPr lang="en-US" sz="900" dirty="0">
                <a:solidFill>
                  <a:schemeClr val="bg2"/>
                </a:solidFill>
                <a:latin typeface="Helvetica" panose="020B0604020202020204" pitchFamily="34" charset="0"/>
                <a:cs typeface="Helvetica" panose="020B0604020202020204" pitchFamily="34" charset="0"/>
              </a:rPr>
              <a:t>gets decreased by time </a:t>
            </a:r>
          </a:p>
          <a:p>
            <a:pPr algn="l"/>
            <a:r>
              <a:rPr lang="en-US" sz="900" dirty="0">
                <a:solidFill>
                  <a:schemeClr val="bg2"/>
                </a:solidFill>
                <a:latin typeface="Helvetica" panose="020B0604020202020204" pitchFamily="34" charset="0"/>
                <a:cs typeface="Helvetica" panose="020B0604020202020204" pitchFamily="34" charset="0"/>
              </a:rPr>
              <a:t>or gets distracted by occurrence of other hot topics.</a:t>
            </a:r>
            <a:endParaRPr lang="vi-VN" sz="900" dirty="0">
              <a:solidFill>
                <a:schemeClr val="bg2"/>
              </a:solidFill>
              <a:latin typeface="Helvetica" panose="020B0604020202020204" pitchFamily="34" charset="0"/>
              <a:cs typeface="Helvetica" panose="020B0604020202020204" pitchFamily="34" charset="0"/>
            </a:endParaRPr>
          </a:p>
        </p:txBody>
      </p:sp>
      <p:sp>
        <p:nvSpPr>
          <p:cNvPr id="11" name="Line 14"/>
          <p:cNvSpPr>
            <a:spLocks noChangeShapeType="1"/>
          </p:cNvSpPr>
          <p:nvPr/>
        </p:nvSpPr>
        <p:spPr bwMode="auto">
          <a:xfrm flipV="1">
            <a:off x="1407340" y="493677"/>
            <a:ext cx="6333011" cy="11651"/>
          </a:xfrm>
          <a:prstGeom prst="line">
            <a:avLst/>
          </a:prstGeom>
          <a:noFill/>
          <a:ln w="6350" cap="flat">
            <a:solidFill>
              <a:schemeClr val="bg2">
                <a:alpha val="2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900">
              <a:solidFill>
                <a:schemeClr val="bg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25317814"/>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mmon Slide">
  <a:themeElements>
    <a:clrScheme name="HappyBiz 2 - Blue - Bright">
      <a:dk1>
        <a:srgbClr val="051423"/>
      </a:dk1>
      <a:lt1>
        <a:srgbClr val="FFFFFF"/>
      </a:lt1>
      <a:dk2>
        <a:srgbClr val="0A374B"/>
      </a:dk2>
      <a:lt2>
        <a:srgbClr val="646E78"/>
      </a:lt2>
      <a:accent1>
        <a:srgbClr val="0064BE"/>
      </a:accent1>
      <a:accent2>
        <a:srgbClr val="0078DC"/>
      </a:accent2>
      <a:accent3>
        <a:srgbClr val="2D8CFA"/>
      </a:accent3>
      <a:accent4>
        <a:srgbClr val="4BA0FF"/>
      </a:accent4>
      <a:accent5>
        <a:srgbClr val="6EB9FF"/>
      </a:accent5>
      <a:accent6>
        <a:srgbClr val="A0D2FF"/>
      </a:accent6>
      <a:hlink>
        <a:srgbClr val="3445A1"/>
      </a:hlink>
      <a:folHlink>
        <a:srgbClr val="3FA7D7"/>
      </a:folHlink>
    </a:clrScheme>
    <a:fontScheme name="Title &amp; Subtitle">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8601</TotalTime>
  <Pages>0</Pages>
  <Words>2594</Words>
  <Characters>0</Characters>
  <Application>Microsoft Office PowerPoint</Application>
  <PresentationFormat>On-screen Show (16:9)</PresentationFormat>
  <Lines>0</Lines>
  <Paragraphs>274</Paragraphs>
  <Slides>27</Slides>
  <Notes>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44" baseType="lpstr">
      <vt:lpstr>ＭＳ Ｐゴシック</vt:lpstr>
      <vt:lpstr>Arial</vt:lpstr>
      <vt:lpstr>Bebas Neue</vt:lpstr>
      <vt:lpstr>Calibri</vt:lpstr>
      <vt:lpstr>Gill Sans</vt:lpstr>
      <vt:lpstr>Helvetica</vt:lpstr>
      <vt:lpstr>Helvetica Light</vt:lpstr>
      <vt:lpstr>Lato</vt:lpstr>
      <vt:lpstr>Lato Black</vt:lpstr>
      <vt:lpstr>Lato Light</vt:lpstr>
      <vt:lpstr>Open Sans</vt:lpstr>
      <vt:lpstr>Roboto</vt:lpstr>
      <vt:lpstr>Segoe UI</vt:lpstr>
      <vt:lpstr>Wingdings</vt:lpstr>
      <vt:lpstr>ヒラギノ角ゴ ProN W3</vt:lpstr>
      <vt:lpstr>Common Slide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Doan Thai Kien</dc:creator>
  <cp:keywords/>
  <dc:description/>
  <cp:lastModifiedBy>Administrator</cp:lastModifiedBy>
  <cp:revision>1688</cp:revision>
  <dcterms:modified xsi:type="dcterms:W3CDTF">2018-07-04T04:10:47Z</dcterms:modified>
</cp:coreProperties>
</file>